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56" r:id="rId3"/>
    <p:sldId id="270" r:id="rId4"/>
    <p:sldId id="259" r:id="rId5"/>
    <p:sldId id="261" r:id="rId7"/>
    <p:sldId id="260" r:id="rId8"/>
    <p:sldId id="262" r:id="rId9"/>
    <p:sldId id="271" r:id="rId10"/>
    <p:sldId id="263" r:id="rId11"/>
    <p:sldId id="258" r:id="rId12"/>
    <p:sldId id="269" r:id="rId13"/>
    <p:sldId id="264" r:id="rId14"/>
    <p:sldId id="273" r:id="rId15"/>
    <p:sldId id="274" r:id="rId16"/>
    <p:sldId id="275" r:id="rId17"/>
    <p:sldId id="265" r:id="rId18"/>
    <p:sldId id="266" r:id="rId19"/>
    <p:sldId id="272" r:id="rId20"/>
    <p:sldId id="267" r:id="rId21"/>
    <p:sldId id="268" r:id="rId22"/>
    <p:sldId id="257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1" autoAdjust="0"/>
    <p:restoredTop sz="96036" autoAdjust="0"/>
  </p:normalViewPr>
  <p:slideViewPr>
    <p:cSldViewPr snapToGrid="0">
      <p:cViewPr varScale="1">
        <p:scale>
          <a:sx n="86" d="100"/>
          <a:sy n="86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9E3AF-9FE6-4AA0-BF23-71344A0D2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DMA </a:t>
            </a:r>
            <a:r>
              <a:rPr lang="en-US" altLang="zh-CN" dirty="0"/>
              <a:t>(Direct Memory Access</a:t>
            </a:r>
            <a:r>
              <a:rPr lang="zh-CN" altLang="en-US" dirty="0"/>
              <a:t>，直接内存存取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mread</a:t>
            </a:r>
            <a:r>
              <a:rPr lang="en-US" altLang="zh-CN" dirty="0"/>
              <a:t>  = </a:t>
            </a:r>
            <a:r>
              <a:rPr lang="en-US" altLang="zh-CN" dirty="0" err="1"/>
              <a:t>memread</a:t>
            </a:r>
            <a:r>
              <a:rPr lang="en-US" altLang="zh-CN" dirty="0"/>
              <a:t>  &amp; (a[15] !=1)</a:t>
            </a:r>
            <a:endParaRPr lang="en-US" altLang="zh-CN" dirty="0"/>
          </a:p>
          <a:p>
            <a:r>
              <a:rPr lang="en-US" altLang="zh-CN" dirty="0" err="1"/>
              <a:t>mwrite</a:t>
            </a:r>
            <a:r>
              <a:rPr lang="en-US" altLang="zh-CN" dirty="0"/>
              <a:t> = </a:t>
            </a:r>
            <a:r>
              <a:rPr lang="en-US" altLang="zh-CN" dirty="0" err="1"/>
              <a:t>memwrite</a:t>
            </a:r>
            <a:r>
              <a:rPr lang="en-US" altLang="zh-CN" dirty="0"/>
              <a:t> &amp; (a[15] !=1)</a:t>
            </a:r>
            <a:endParaRPr lang="en-US" altLang="zh-CN" dirty="0"/>
          </a:p>
          <a:p>
            <a:r>
              <a:rPr lang="en-US" altLang="zh-CN" dirty="0" err="1"/>
              <a:t>pread</a:t>
            </a:r>
            <a:r>
              <a:rPr lang="en-US" altLang="zh-CN" dirty="0"/>
              <a:t>  = </a:t>
            </a:r>
            <a:r>
              <a:rPr lang="en-US" altLang="zh-CN" dirty="0" err="1"/>
              <a:t>memread</a:t>
            </a:r>
            <a:r>
              <a:rPr lang="en-US" altLang="zh-CN" dirty="0"/>
              <a:t>  &amp; (a[15] ==1)</a:t>
            </a:r>
            <a:endParaRPr lang="en-US" altLang="zh-CN" dirty="0"/>
          </a:p>
          <a:p>
            <a:r>
              <a:rPr lang="en-US" altLang="zh-CN" dirty="0" err="1"/>
              <a:t>pwrite</a:t>
            </a:r>
            <a:r>
              <a:rPr lang="en-US" altLang="zh-CN" dirty="0"/>
              <a:t> = </a:t>
            </a:r>
            <a:r>
              <a:rPr lang="en-US" altLang="zh-CN" dirty="0" err="1"/>
              <a:t>memwrite</a:t>
            </a:r>
            <a:r>
              <a:rPr lang="en-US" altLang="zh-CN" dirty="0"/>
              <a:t> &amp; (a[15] ==1)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main: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chkSwitch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lw</a:t>
            </a:r>
            <a:r>
              <a:rPr lang="en-US" altLang="zh-CN" dirty="0"/>
              <a:t>   $s1, 0x8008($0)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andi</a:t>
            </a:r>
            <a:r>
              <a:rPr lang="en-US" altLang="zh-CN" dirty="0"/>
              <a:t> $s2, $s1, 0x2 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beq</a:t>
            </a:r>
            <a:r>
              <a:rPr lang="en-US" altLang="zh-CN" dirty="0"/>
              <a:t>  $s2, $0, </a:t>
            </a:r>
            <a:r>
              <a:rPr lang="en-US" altLang="zh-CN" dirty="0" err="1"/>
              <a:t>chkSwitch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lw</a:t>
            </a:r>
            <a:r>
              <a:rPr lang="en-US" altLang="zh-CN" dirty="0"/>
              <a:t>   $s3, 0x8000($0)</a:t>
            </a:r>
            <a:endParaRPr lang="en-US" altLang="zh-CN" dirty="0"/>
          </a:p>
          <a:p>
            <a:r>
              <a:rPr lang="en-US" altLang="zh-CN" dirty="0" err="1"/>
              <a:t>chkLED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lw</a:t>
            </a:r>
            <a:r>
              <a:rPr lang="en-US" altLang="zh-CN" dirty="0"/>
              <a:t>   $s1, 0x8008($0)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andi</a:t>
            </a:r>
            <a:r>
              <a:rPr lang="en-US" altLang="zh-CN" dirty="0"/>
              <a:t> $s2, $s1, 0x1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beq</a:t>
            </a:r>
            <a:r>
              <a:rPr lang="en-US" altLang="zh-CN" dirty="0"/>
              <a:t>  $s2, $0, </a:t>
            </a:r>
            <a:r>
              <a:rPr lang="en-US" altLang="zh-CN" dirty="0" err="1"/>
              <a:t>chkLED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sw</a:t>
            </a:r>
            <a:r>
              <a:rPr lang="en-US" altLang="zh-CN" dirty="0"/>
              <a:t>   $s3, 0x8004($0)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en-US" altLang="zh-CN" dirty="0"/>
              <a:t>  j </a:t>
            </a:r>
            <a:r>
              <a:rPr lang="en-US" altLang="zh-CN" dirty="0" err="1"/>
              <a:t>chkSwitch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</a:t>
            </a:r>
            <a:r>
              <a:rPr lang="en-US" altLang="zh-CN" dirty="0"/>
              <a:t>&lt;</a:t>
            </a:r>
            <a:r>
              <a:rPr lang="zh-CN" altLang="en-US" dirty="0"/>
              <a:t>数据存储译码器</a:t>
            </a:r>
            <a:r>
              <a:rPr lang="en-US" altLang="zh-CN" dirty="0"/>
              <a:t>&gt;</a:t>
            </a:r>
            <a:r>
              <a:rPr lang="zh-CN" altLang="en-US" dirty="0"/>
              <a:t>中，</a:t>
            </a:r>
            <a:r>
              <a:rPr lang="en-US" altLang="zh-CN" dirty="0" err="1"/>
              <a:t>clk</a:t>
            </a:r>
            <a:r>
              <a:rPr lang="zh-CN" altLang="en-US" dirty="0"/>
              <a:t>上升沿处理</a:t>
            </a:r>
            <a:r>
              <a:rPr lang="en-US" altLang="zh-CN" dirty="0" err="1"/>
              <a:t>dmem</a:t>
            </a:r>
            <a:r>
              <a:rPr lang="zh-CN" altLang="en-US" dirty="0"/>
              <a:t>，</a:t>
            </a:r>
            <a:r>
              <a:rPr lang="en-US" altLang="zh-CN" dirty="0" err="1"/>
              <a:t>clk</a:t>
            </a:r>
            <a:r>
              <a:rPr lang="zh-CN" altLang="en-US" dirty="0"/>
              <a:t>下降沿处理</a:t>
            </a:r>
            <a:r>
              <a:rPr lang="en-US" altLang="zh-CN" dirty="0"/>
              <a:t>I/O</a:t>
            </a:r>
            <a:r>
              <a:rPr lang="zh-CN" altLang="en-US" dirty="0"/>
              <a:t>接口</a:t>
            </a:r>
            <a:r>
              <a:rPr lang="en-US" altLang="zh-CN" dirty="0"/>
              <a:t>+</a:t>
            </a:r>
            <a:r>
              <a:rPr lang="zh-CN" altLang="en-US" dirty="0"/>
              <a:t>七段数码管显示。</a:t>
            </a:r>
            <a:r>
              <a:rPr lang="en-US" altLang="zh-CN" dirty="0"/>
              <a:t>(</a:t>
            </a:r>
            <a:r>
              <a:rPr lang="en-US" altLang="zh-CN" dirty="0" err="1"/>
              <a:t>imem</a:t>
            </a:r>
            <a:r>
              <a:rPr lang="zh-CN" altLang="en-US" dirty="0"/>
              <a:t>是组合逻辑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.txt</a:t>
            </a:r>
            <a:r>
              <a:rPr lang="zh-CN" altLang="en-US" dirty="0">
                <a:solidFill>
                  <a:srgbClr val="FF0000"/>
                </a:solidFill>
              </a:rPr>
              <a:t>文件可以在</a:t>
            </a:r>
            <a:r>
              <a:rPr lang="en-US" altLang="zh-CN" dirty="0" err="1">
                <a:solidFill>
                  <a:srgbClr val="FF0000"/>
                </a:solidFill>
              </a:rPr>
              <a:t>Vivado</a:t>
            </a:r>
            <a:r>
              <a:rPr lang="zh-CN" altLang="en-US" dirty="0">
                <a:solidFill>
                  <a:srgbClr val="FF0000"/>
                </a:solidFill>
              </a:rPr>
              <a:t>中直接修改。但</a:t>
            </a:r>
            <a:r>
              <a:rPr lang="en-US" altLang="zh-CN" dirty="0">
                <a:solidFill>
                  <a:srgbClr val="FF0000"/>
                </a:solidFill>
              </a:rPr>
              <a:t>.txt</a:t>
            </a:r>
            <a:r>
              <a:rPr lang="zh-CN" altLang="en-US" dirty="0">
                <a:solidFill>
                  <a:srgbClr val="FF0000"/>
                </a:solidFill>
              </a:rPr>
              <a:t>文件不能用于生成</a:t>
            </a:r>
            <a:r>
              <a:rPr lang="en-US" altLang="zh-CN" dirty="0">
                <a:solidFill>
                  <a:srgbClr val="FF0000"/>
                </a:solidFill>
              </a:rPr>
              <a:t>.bit</a:t>
            </a:r>
            <a:r>
              <a:rPr lang="zh-CN" altLang="en-US" dirty="0">
                <a:solidFill>
                  <a:srgbClr val="FF0000"/>
                </a:solidFill>
              </a:rPr>
              <a:t>文件！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1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114" y="5981348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07284" y="6356350"/>
            <a:ext cx="1346516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14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2491"/>
            <a:ext cx="12192000" cy="1477248"/>
          </a:xfrm>
        </p:spPr>
        <p:txBody>
          <a:bodyPr anchor="ctr">
            <a:normAutofit/>
          </a:bodyPr>
          <a:lstStyle/>
          <a:p>
            <a:r>
              <a:rPr lang="zh-CN" altLang="en-US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计算机组成和体系结构</a:t>
            </a:r>
            <a:r>
              <a:rPr lang="zh-CN" altLang="en-US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7000" y="1766889"/>
            <a:ext cx="6858000" cy="848299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5.  </a:t>
            </a:r>
            <a:r>
              <a:rPr lang="en-US" altLang="zh-CN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接口设计</a:t>
            </a:r>
            <a:endParaRPr lang="en-US" altLang="zh-CN" sz="28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2896123"/>
            <a:ext cx="6858000" cy="24281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90549" y="6238637"/>
            <a:ext cx="1608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2024-3-18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61" y="3927066"/>
            <a:ext cx="3376880" cy="2925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39" y="726173"/>
            <a:ext cx="4345858" cy="61318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algn="r"/>
            <a:r>
              <a:rPr lang="zh-CN" altLang="en-US" dirty="0"/>
              <a:t>代码整体结构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6899998" y="2574603"/>
            <a:ext cx="3926605" cy="1102662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01557" y="3932903"/>
            <a:ext cx="1283110" cy="324465"/>
          </a:xfrm>
          <a:prstGeom prst="ellipse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380243" y="6131829"/>
            <a:ext cx="1283110" cy="324465"/>
          </a:xfrm>
          <a:prstGeom prst="ellipse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471" y="4045760"/>
            <a:ext cx="2224514" cy="1740924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9" idx="6"/>
          </p:cNvCxnSpPr>
          <p:nvPr/>
        </p:nvCxnSpPr>
        <p:spPr>
          <a:xfrm>
            <a:off x="8384668" y="4095136"/>
            <a:ext cx="1528913" cy="8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6"/>
          </p:cNvCxnSpPr>
          <p:nvPr/>
        </p:nvCxnSpPr>
        <p:spPr>
          <a:xfrm flipV="1">
            <a:off x="8663354" y="5225743"/>
            <a:ext cx="1250227" cy="106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621503" y="477216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生成</a:t>
            </a:r>
            <a:r>
              <a:rPr lang="en-US" altLang="zh-CN" sz="1400" b="1" dirty="0">
                <a:solidFill>
                  <a:srgbClr val="FF0000"/>
                </a:solidFill>
              </a:rPr>
              <a:t>.bit</a:t>
            </a:r>
            <a:r>
              <a:rPr lang="zh-CN" altLang="en-US" sz="1400" b="1" dirty="0">
                <a:solidFill>
                  <a:srgbClr val="FF0000"/>
                </a:solidFill>
              </a:rPr>
              <a:t>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21503" y="50258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仿真时用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8354" y="5179742"/>
            <a:ext cx="877163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这样写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不宜错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21" y="0"/>
            <a:ext cx="3703470" cy="3856383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>
            <a:off x="1758399" y="4645834"/>
            <a:ext cx="146905" cy="1976467"/>
          </a:xfrm>
          <a:prstGeom prst="leftBrace">
            <a:avLst>
              <a:gd name="adj1" fmla="val 4699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322840" y="1166984"/>
            <a:ext cx="1492716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旧方案</a:t>
            </a:r>
            <a:endParaRPr lang="zh-CN" altLang="en-US" sz="2000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26" y="2930934"/>
            <a:ext cx="2592363" cy="1690942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6253133" y="4023040"/>
            <a:ext cx="687220" cy="157072"/>
          </a:xfrm>
          <a:prstGeom prst="right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252066" y="25085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导入方式：</a:t>
            </a:r>
            <a:endParaRPr lang="zh-CN" altLang="en-US" sz="2000" b="1" dirty="0"/>
          </a:p>
        </p:txBody>
      </p:sp>
      <p:sp>
        <p:nvSpPr>
          <p:cNvPr id="25" name="箭头: 右 24"/>
          <p:cNvSpPr/>
          <p:nvPr/>
        </p:nvSpPr>
        <p:spPr>
          <a:xfrm rot="3746112">
            <a:off x="5649516" y="5102531"/>
            <a:ext cx="2358053" cy="164685"/>
          </a:xfrm>
          <a:prstGeom prst="right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>
          <a:xfrm>
            <a:off x="10007284" y="6356350"/>
            <a:ext cx="1806082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11" y="815241"/>
            <a:ext cx="4066727" cy="2829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          I/O</a:t>
            </a:r>
            <a:r>
              <a:rPr lang="zh-CN" altLang="en-US" sz="3600" dirty="0"/>
              <a:t>接口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1441360" y="1044089"/>
            <a:ext cx="2388888" cy="16710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41361" y="2715094"/>
            <a:ext cx="2196533" cy="967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10098" y="701515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与</a:t>
            </a:r>
            <a:r>
              <a:rPr lang="en-US" altLang="zh-CN" dirty="0">
                <a:solidFill>
                  <a:srgbClr val="0070C0"/>
                </a:solidFill>
              </a:rPr>
              <a:t>CPU</a:t>
            </a:r>
            <a:r>
              <a:rPr lang="zh-CN" altLang="en-US" dirty="0">
                <a:solidFill>
                  <a:srgbClr val="0070C0"/>
                </a:solidFill>
              </a:rPr>
              <a:t>之间的连线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0211" y="368181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与外设之间的连线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5" y="4088231"/>
            <a:ext cx="2932278" cy="2724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17" y="39770"/>
            <a:ext cx="3215675" cy="35701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74" y="3638404"/>
            <a:ext cx="4697620" cy="3171808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136719" y="4533899"/>
            <a:ext cx="535667" cy="275401"/>
          </a:xfrm>
          <a:prstGeom prst="ellipse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333" y="2735818"/>
            <a:ext cx="2819828" cy="11489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01536" y="89148"/>
            <a:ext cx="1492716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旧方案</a:t>
            </a:r>
            <a:endParaRPr lang="zh-CN" altLang="en-US" sz="2000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片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2855" y="4508772"/>
            <a:ext cx="3956783" cy="23038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1694"/>
            <a:ext cx="12187856" cy="720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增加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en-US" dirty="0"/>
              <a:t>接口的</a:t>
            </a:r>
            <a:r>
              <a:rPr lang="en-US" altLang="zh-CN" dirty="0"/>
              <a:t>MIPS</a:t>
            </a:r>
            <a:r>
              <a:rPr lang="zh-CN" altLang="en-US" dirty="0">
                <a:solidFill>
                  <a:srgbClr val="0070C0"/>
                </a:solidFill>
              </a:rPr>
              <a:t>单周期</a:t>
            </a:r>
            <a:r>
              <a:rPr lang="zh-CN" altLang="en-US" dirty="0"/>
              <a:t>处理器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540421" y="1112745"/>
            <a:ext cx="4937218" cy="32822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数据存储译码器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084296" y="1112745"/>
            <a:ext cx="2581835" cy="4585447"/>
          </a:xfrm>
          <a:prstGeom prst="roundRect">
            <a:avLst>
              <a:gd name="adj" fmla="val 10941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67" idx="3"/>
            <a:endCxn id="32" idx="1"/>
          </p:cNvCxnSpPr>
          <p:nvPr/>
        </p:nvCxnSpPr>
        <p:spPr>
          <a:xfrm>
            <a:off x="4374777" y="4777507"/>
            <a:ext cx="1378497" cy="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963599" y="453703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PC</a:t>
            </a:r>
            <a:endParaRPr lang="zh-CN" altLang="en-US" sz="12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753273" y="4526175"/>
            <a:ext cx="697596" cy="954741"/>
            <a:chOff x="6107953" y="2761128"/>
            <a:chExt cx="930128" cy="1272988"/>
          </a:xfrm>
        </p:grpSpPr>
        <p:sp>
          <p:nvSpPr>
            <p:cNvPr id="31" name="矩形 30"/>
            <p:cNvSpPr/>
            <p:nvPr/>
          </p:nvSpPr>
          <p:spPr>
            <a:xfrm>
              <a:off x="6107953" y="2761128"/>
              <a:ext cx="914400" cy="1272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zh-CN" altLang="en-US" sz="825" dirty="0"/>
                <a:t>指令存储器</a:t>
              </a:r>
              <a:endParaRPr lang="zh-CN" altLang="en-US" sz="825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107953" y="2930567"/>
              <a:ext cx="36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A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641374" y="2930567"/>
              <a:ext cx="396707" cy="369332"/>
            </a:xfrm>
            <a:prstGeom prst="rect">
              <a:avLst/>
            </a:prstGeom>
            <a:noFill/>
          </p:spPr>
          <p:txBody>
            <a:bodyPr wrap="none" rIns="27000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RD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直接箭头连接符 33"/>
          <p:cNvCxnSpPr>
            <a:stCxn id="53" idx="3"/>
            <a:endCxn id="42" idx="1"/>
          </p:cNvCxnSpPr>
          <p:nvPr/>
        </p:nvCxnSpPr>
        <p:spPr>
          <a:xfrm flipV="1">
            <a:off x="4388888" y="3395517"/>
            <a:ext cx="1345565" cy="7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54" idx="3"/>
            <a:endCxn id="44" idx="1"/>
          </p:cNvCxnSpPr>
          <p:nvPr/>
        </p:nvCxnSpPr>
        <p:spPr>
          <a:xfrm>
            <a:off x="4388888" y="3667216"/>
            <a:ext cx="1338812" cy="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669328" y="3433345"/>
            <a:ext cx="80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writeData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5731024" y="3039068"/>
            <a:ext cx="685801" cy="954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zh-CN" altLang="en-US" sz="825" dirty="0"/>
              <a:t>数据存储器</a:t>
            </a:r>
            <a:endParaRPr lang="zh-CN" altLang="en-US" sz="825" dirty="0"/>
          </a:p>
        </p:txBody>
      </p:sp>
      <p:sp>
        <p:nvSpPr>
          <p:cNvPr id="42" name="文本框 41"/>
          <p:cNvSpPr txBox="1"/>
          <p:nvPr/>
        </p:nvSpPr>
        <p:spPr>
          <a:xfrm>
            <a:off x="5734422" y="325678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116560" y="324782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RD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727704" y="354141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29188" y="302976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37539" y="2847671"/>
            <a:ext cx="333746" cy="20774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/>
          <a:p>
            <a:r>
              <a:rPr lang="en-US" altLang="zh-CN" sz="1050" dirty="0" err="1"/>
              <a:t>clk</a:t>
            </a:r>
            <a:endParaRPr lang="zh-CN" altLang="en-US" sz="1050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6281461" y="2939078"/>
            <a:ext cx="0" cy="14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2496671" y="2995333"/>
            <a:ext cx="1878106" cy="22098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数据路径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2200835" y="1484781"/>
            <a:ext cx="2362200" cy="117885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控制器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496670" y="3499595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3802549" y="3264749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aluout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3648204" y="3540259"/>
            <a:ext cx="785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writedata</a:t>
            </a:r>
            <a:endParaRPr lang="zh-CN" altLang="en-US" sz="1200" dirty="0"/>
          </a:p>
        </p:txBody>
      </p:sp>
      <p:sp>
        <p:nvSpPr>
          <p:cNvPr id="55" name="文本框 54"/>
          <p:cNvSpPr txBox="1"/>
          <p:nvPr/>
        </p:nvSpPr>
        <p:spPr>
          <a:xfrm>
            <a:off x="2475858" y="4795319"/>
            <a:ext cx="74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readdata</a:t>
            </a:r>
            <a:endParaRPr lang="zh-CN" altLang="en-US" sz="1200" dirty="0"/>
          </a:p>
        </p:txBody>
      </p:sp>
      <p:cxnSp>
        <p:nvCxnSpPr>
          <p:cNvPr id="56" name="肘形连接符 55"/>
          <p:cNvCxnSpPr>
            <a:stCxn id="78" idx="0"/>
            <a:endCxn id="55" idx="1"/>
          </p:cNvCxnSpPr>
          <p:nvPr/>
        </p:nvCxnSpPr>
        <p:spPr>
          <a:xfrm rot="5400000">
            <a:off x="4368568" y="2428935"/>
            <a:ext cx="600632" cy="4386050"/>
          </a:xfrm>
          <a:prstGeom prst="bentConnector4">
            <a:avLst>
              <a:gd name="adj1" fmla="val 267044"/>
              <a:gd name="adj2" fmla="val 106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2475893" y="4141119"/>
            <a:ext cx="463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instr</a:t>
            </a:r>
            <a:endParaRPr lang="zh-CN" altLang="en-US" sz="1200" dirty="0"/>
          </a:p>
        </p:txBody>
      </p:sp>
      <p:cxnSp>
        <p:nvCxnSpPr>
          <p:cNvPr id="58" name="肘形连接符 57"/>
          <p:cNvCxnSpPr>
            <a:stCxn id="33" idx="3"/>
            <a:endCxn id="57" idx="1"/>
          </p:cNvCxnSpPr>
          <p:nvPr/>
        </p:nvCxnSpPr>
        <p:spPr>
          <a:xfrm flipH="1" flipV="1">
            <a:off x="2475895" y="4268077"/>
            <a:ext cx="3953095" cy="512135"/>
          </a:xfrm>
          <a:prstGeom prst="bentConnector5">
            <a:avLst>
              <a:gd name="adj1" fmla="val -7739"/>
              <a:gd name="adj2" fmla="val -202066"/>
              <a:gd name="adj3" fmla="val 10433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400489" y="4516285"/>
            <a:ext cx="46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Instr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2366683" y="1816477"/>
            <a:ext cx="660741" cy="3473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ALU</a:t>
            </a:r>
            <a:endParaRPr lang="en-US" altLang="zh-CN" sz="1050" dirty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译码器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305328" y="1816476"/>
            <a:ext cx="979802" cy="3473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主译码器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27"/>
          <p:cNvCxnSpPr>
            <a:stCxn id="61" idx="3"/>
            <a:endCxn id="90" idx="0"/>
          </p:cNvCxnSpPr>
          <p:nvPr/>
        </p:nvCxnSpPr>
        <p:spPr>
          <a:xfrm>
            <a:off x="4285131" y="1990168"/>
            <a:ext cx="1980629" cy="133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479876" y="3281642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CLK100MHZ</a:t>
            </a:r>
            <a:endParaRPr lang="zh-CN" altLang="en-US" sz="900" dirty="0"/>
          </a:p>
        </p:txBody>
      </p:sp>
      <p:cxnSp>
        <p:nvCxnSpPr>
          <p:cNvPr id="64" name="直接连接符 63"/>
          <p:cNvCxnSpPr>
            <a:stCxn id="63" idx="3"/>
          </p:cNvCxnSpPr>
          <p:nvPr/>
        </p:nvCxnSpPr>
        <p:spPr>
          <a:xfrm flipV="1">
            <a:off x="2189446" y="3383748"/>
            <a:ext cx="284999" cy="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519857" y="3499703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cxnSp>
        <p:nvCxnSpPr>
          <p:cNvPr id="66" name="直接连接符 65"/>
          <p:cNvCxnSpPr>
            <a:stCxn id="65" idx="3"/>
            <a:endCxn id="52" idx="1"/>
          </p:cNvCxnSpPr>
          <p:nvPr/>
        </p:nvCxnSpPr>
        <p:spPr>
          <a:xfrm flipV="1">
            <a:off x="2020636" y="3638094"/>
            <a:ext cx="476035" cy="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4090804" y="465055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pc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4704587" y="1731009"/>
            <a:ext cx="53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Write</a:t>
            </a:r>
            <a:endParaRPr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6365483" y="3177204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ReadData1</a:t>
            </a:r>
            <a:endParaRPr lang="zh-CN" altLang="en-US" sz="1050" dirty="0"/>
          </a:p>
        </p:txBody>
      </p:sp>
      <p:sp>
        <p:nvSpPr>
          <p:cNvPr id="70" name="矩形 69"/>
          <p:cNvSpPr/>
          <p:nvPr/>
        </p:nvSpPr>
        <p:spPr>
          <a:xfrm>
            <a:off x="9494074" y="2312184"/>
            <a:ext cx="804259" cy="1442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</a:rPr>
              <a:t>段数码管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466040" y="283140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highlight>
                  <a:srgbClr val="FFFF00"/>
                </a:highlight>
              </a:rPr>
              <a:t>digit</a:t>
            </a:r>
            <a:endParaRPr lang="en-US" altLang="zh-CN" sz="1200" dirty="0">
              <a:highlight>
                <a:srgbClr val="FFFF00"/>
              </a:highlight>
            </a:endParaRPr>
          </a:p>
        </p:txBody>
      </p:sp>
      <p:cxnSp>
        <p:nvCxnSpPr>
          <p:cNvPr id="72" name="直接箭头连接符 71"/>
          <p:cNvCxnSpPr>
            <a:stCxn id="82" idx="3"/>
          </p:cNvCxnSpPr>
          <p:nvPr/>
        </p:nvCxnSpPr>
        <p:spPr>
          <a:xfrm flipV="1">
            <a:off x="8623908" y="2970472"/>
            <a:ext cx="870166" cy="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9177630" y="2614151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(12)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076580" y="3962595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ReadData2</a:t>
            </a:r>
            <a:endParaRPr lang="zh-CN" altLang="en-US" sz="1050" dirty="0"/>
          </a:p>
        </p:txBody>
      </p:sp>
      <p:cxnSp>
        <p:nvCxnSpPr>
          <p:cNvPr id="75" name="肘形连接符 74"/>
          <p:cNvCxnSpPr>
            <a:stCxn id="83" idx="3"/>
            <a:endCxn id="80" idx="0"/>
          </p:cNvCxnSpPr>
          <p:nvPr/>
        </p:nvCxnSpPr>
        <p:spPr>
          <a:xfrm flipH="1">
            <a:off x="6931667" y="3196911"/>
            <a:ext cx="1695143" cy="920249"/>
          </a:xfrm>
          <a:prstGeom prst="bentConnector4">
            <a:avLst>
              <a:gd name="adj1" fmla="val -10114"/>
              <a:gd name="adj2" fmla="val 786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3" idx="3"/>
            <a:endCxn id="79" idx="0"/>
          </p:cNvCxnSpPr>
          <p:nvPr/>
        </p:nvCxnSpPr>
        <p:spPr>
          <a:xfrm>
            <a:off x="6434191" y="3374783"/>
            <a:ext cx="356282" cy="74138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6686965" y="4116177"/>
            <a:ext cx="394789" cy="254904"/>
            <a:chOff x="9918771" y="5379395"/>
            <a:chExt cx="526385" cy="339872"/>
          </a:xfrm>
        </p:grpSpPr>
        <p:sp>
          <p:nvSpPr>
            <p:cNvPr id="78" name="梯形 77"/>
            <p:cNvSpPr/>
            <p:nvPr/>
          </p:nvSpPr>
          <p:spPr>
            <a:xfrm flipV="1">
              <a:off x="9918771" y="5396285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918771" y="5379395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107028" y="5380712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1</a:t>
              </a:r>
              <a:endParaRPr lang="zh-CN" altLang="en-US" sz="1050" dirty="0"/>
            </a:p>
          </p:txBody>
        </p:sp>
      </p:grpSp>
      <p:sp>
        <p:nvSpPr>
          <p:cNvPr id="81" name="矩形 80"/>
          <p:cNvSpPr/>
          <p:nvPr/>
        </p:nvSpPr>
        <p:spPr>
          <a:xfrm>
            <a:off x="7435452" y="1812009"/>
            <a:ext cx="1178944" cy="1963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I/O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接口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315890" y="2858495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led</a:t>
            </a:r>
            <a:endParaRPr lang="zh-CN" altLang="en-US" sz="1050" dirty="0"/>
          </a:p>
        </p:txBody>
      </p:sp>
      <p:sp>
        <p:nvSpPr>
          <p:cNvPr id="83" name="文本框 82"/>
          <p:cNvSpPr txBox="1"/>
          <p:nvPr/>
        </p:nvSpPr>
        <p:spPr>
          <a:xfrm>
            <a:off x="7887617" y="3081494"/>
            <a:ext cx="787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pReadData</a:t>
            </a:r>
            <a:endParaRPr lang="zh-CN" altLang="en-US" sz="1050" dirty="0"/>
          </a:p>
        </p:txBody>
      </p:sp>
      <p:sp>
        <p:nvSpPr>
          <p:cNvPr id="84" name="文本框 83"/>
          <p:cNvSpPr txBox="1"/>
          <p:nvPr/>
        </p:nvSpPr>
        <p:spPr>
          <a:xfrm>
            <a:off x="7434842" y="1812008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85" name="文本框 84"/>
          <p:cNvSpPr txBox="1"/>
          <p:nvPr/>
        </p:nvSpPr>
        <p:spPr>
          <a:xfrm>
            <a:off x="7419297" y="2329356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pWrite</a:t>
            </a:r>
            <a:endParaRPr lang="zh-CN" altLang="en-US" sz="1050" dirty="0"/>
          </a:p>
        </p:txBody>
      </p:sp>
      <p:sp>
        <p:nvSpPr>
          <p:cNvPr id="86" name="文本框 85"/>
          <p:cNvSpPr txBox="1"/>
          <p:nvPr/>
        </p:nvSpPr>
        <p:spPr>
          <a:xfrm>
            <a:off x="7419299" y="2785818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highlight>
                  <a:srgbClr val="FFFF00"/>
                </a:highlight>
              </a:rPr>
              <a:t>pWritedata</a:t>
            </a:r>
            <a:endParaRPr lang="en-US" altLang="zh-CN" sz="1050" dirty="0">
              <a:highlight>
                <a:srgbClr val="FFFF00"/>
              </a:highlight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419299" y="208135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pRead</a:t>
            </a:r>
            <a:endParaRPr lang="zh-CN" altLang="en-US" sz="1050" dirty="0"/>
          </a:p>
        </p:txBody>
      </p:sp>
      <p:sp>
        <p:nvSpPr>
          <p:cNvPr id="88" name="文本框 87"/>
          <p:cNvSpPr txBox="1"/>
          <p:nvPr/>
        </p:nvSpPr>
        <p:spPr>
          <a:xfrm>
            <a:off x="7433408" y="2571901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addr</a:t>
            </a:r>
            <a:endParaRPr lang="zh-CN" altLang="en-US" sz="105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72881" y="2111372"/>
            <a:ext cx="402009" cy="254904"/>
            <a:chOff x="6005410" y="1887311"/>
            <a:chExt cx="536012" cy="339872"/>
          </a:xfrm>
        </p:grpSpPr>
        <p:sp>
          <p:nvSpPr>
            <p:cNvPr id="90" name="梯形 89"/>
            <p:cNvSpPr/>
            <p:nvPr/>
          </p:nvSpPr>
          <p:spPr>
            <a:xfrm>
              <a:off x="6029316" y="1904201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005410" y="1887311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223422" y="1888628"/>
              <a:ext cx="3180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  <a:endParaRPr lang="zh-CN" altLang="en-US" sz="10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93" name="直接箭头连接符 27"/>
          <p:cNvCxnSpPr>
            <a:stCxn id="91" idx="2"/>
            <a:endCxn id="45" idx="0"/>
          </p:cNvCxnSpPr>
          <p:nvPr/>
        </p:nvCxnSpPr>
        <p:spPr>
          <a:xfrm rot="5400000">
            <a:off x="5696834" y="2550205"/>
            <a:ext cx="687563" cy="271561"/>
          </a:xfrm>
          <a:prstGeom prst="bentConnector3">
            <a:avLst>
              <a:gd name="adj1" fmla="val 16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27"/>
          <p:cNvCxnSpPr>
            <a:stCxn id="92" idx="2"/>
            <a:endCxn id="85" idx="1"/>
          </p:cNvCxnSpPr>
          <p:nvPr/>
        </p:nvCxnSpPr>
        <p:spPr>
          <a:xfrm rot="16200000" flipH="1">
            <a:off x="6840835" y="1866310"/>
            <a:ext cx="93267" cy="10636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499724" y="2100423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6" name="直接箭头连接符 95"/>
          <p:cNvCxnSpPr>
            <a:stCxn id="95" idx="3"/>
            <a:endCxn id="90" idx="1"/>
          </p:cNvCxnSpPr>
          <p:nvPr/>
        </p:nvCxnSpPr>
        <p:spPr>
          <a:xfrm>
            <a:off x="5947925" y="2215839"/>
            <a:ext cx="166987" cy="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213"/>
          <p:cNvCxnSpPr>
            <a:stCxn id="54" idx="3"/>
            <a:endCxn id="86" idx="1"/>
          </p:cNvCxnSpPr>
          <p:nvPr/>
        </p:nvCxnSpPr>
        <p:spPr>
          <a:xfrm flipV="1">
            <a:off x="4388887" y="2901235"/>
            <a:ext cx="3030410" cy="765980"/>
          </a:xfrm>
          <a:prstGeom prst="bentConnector3">
            <a:avLst>
              <a:gd name="adj1" fmla="val 349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6088825" y="4130908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9" name="直接箭头连接符 98"/>
          <p:cNvCxnSpPr>
            <a:stCxn id="98" idx="3"/>
            <a:endCxn id="79" idx="1"/>
          </p:cNvCxnSpPr>
          <p:nvPr/>
        </p:nvCxnSpPr>
        <p:spPr>
          <a:xfrm flipV="1">
            <a:off x="6537026" y="4243136"/>
            <a:ext cx="149939" cy="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844249" y="2097554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7305061" y="2215719"/>
            <a:ext cx="133656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7419297" y="3182468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ButtonL</a:t>
            </a:r>
            <a:endParaRPr lang="zh-CN" altLang="en-US" sz="105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7419299" y="338791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ButtonR</a:t>
            </a:r>
            <a:endParaRPr lang="zh-CN" altLang="en-US" sz="105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7419298" y="2977018"/>
            <a:ext cx="5469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Switch</a:t>
            </a:r>
            <a:endParaRPr lang="zh-CN" altLang="en-US" sz="1050" dirty="0"/>
          </a:p>
        </p:txBody>
      </p:sp>
      <p:cxnSp>
        <p:nvCxnSpPr>
          <p:cNvPr id="105" name="直接箭头连接符 104"/>
          <p:cNvCxnSpPr>
            <a:endCxn id="104" idx="1"/>
          </p:cNvCxnSpPr>
          <p:nvPr/>
        </p:nvCxnSpPr>
        <p:spPr>
          <a:xfrm>
            <a:off x="7149297" y="3092435"/>
            <a:ext cx="270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2" idx="1"/>
          </p:cNvCxnSpPr>
          <p:nvPr/>
        </p:nvCxnSpPr>
        <p:spPr>
          <a:xfrm>
            <a:off x="7149297" y="3297886"/>
            <a:ext cx="27000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03" idx="1"/>
          </p:cNvCxnSpPr>
          <p:nvPr/>
        </p:nvCxnSpPr>
        <p:spPr>
          <a:xfrm>
            <a:off x="7164842" y="3498356"/>
            <a:ext cx="27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231"/>
          <p:cNvCxnSpPr>
            <a:stCxn id="53" idx="3"/>
            <a:endCxn id="88" idx="1"/>
          </p:cNvCxnSpPr>
          <p:nvPr/>
        </p:nvCxnSpPr>
        <p:spPr>
          <a:xfrm flipV="1">
            <a:off x="4389120" y="2698750"/>
            <a:ext cx="3044190" cy="70421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6752936" y="2468124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>
                <a:solidFill>
                  <a:schemeClr val="accent4">
                    <a:lumMod val="75000"/>
                  </a:schemeClr>
                </a:solidFill>
              </a:rPr>
              <a:t>addr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en-US" altLang="zh-CN" sz="1050" b="1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altLang="zh-CN" sz="1050" b="1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]</a:t>
            </a:r>
            <a:endParaRPr lang="zh-CN" altLang="en-US" sz="105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8277139" y="1804706"/>
            <a:ext cx="85485" cy="135960"/>
            <a:chOff x="9018015" y="5203873"/>
            <a:chExt cx="113980" cy="181280"/>
          </a:xfrm>
        </p:grpSpPr>
        <p:cxnSp>
          <p:nvCxnSpPr>
            <p:cNvPr id="111" name="直接连接符 110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6242099" y="3024185"/>
            <a:ext cx="85485" cy="135960"/>
            <a:chOff x="9018015" y="5203873"/>
            <a:chExt cx="113980" cy="181280"/>
          </a:xfrm>
        </p:grpSpPr>
        <p:cxnSp>
          <p:nvCxnSpPr>
            <p:cNvPr id="114" name="直接连接符 113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10039351" y="2293136"/>
            <a:ext cx="85485" cy="135960"/>
            <a:chOff x="9018015" y="5203873"/>
            <a:chExt cx="113980" cy="181280"/>
          </a:xfrm>
        </p:grpSpPr>
        <p:cxnSp>
          <p:nvCxnSpPr>
            <p:cNvPr id="117" name="直接连接符 116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 rot="16200000">
            <a:off x="2514570" y="3302336"/>
            <a:ext cx="85485" cy="135960"/>
            <a:chOff x="9018015" y="5203873"/>
            <a:chExt cx="113980" cy="181280"/>
          </a:xfrm>
        </p:grpSpPr>
        <p:cxnSp>
          <p:nvCxnSpPr>
            <p:cNvPr id="120" name="直接连接符 119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文本框 121"/>
          <p:cNvSpPr txBox="1"/>
          <p:nvPr/>
        </p:nvSpPr>
        <p:spPr>
          <a:xfrm>
            <a:off x="9479164" y="2372792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593249" y="2726674"/>
            <a:ext cx="9557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25" dirty="0"/>
              <a:t>{</a:t>
            </a:r>
            <a:r>
              <a:rPr lang="en-US" altLang="zh-CN" sz="825" dirty="0">
                <a:solidFill>
                  <a:srgbClr val="FF0000"/>
                </a:solidFill>
              </a:rPr>
              <a:t>Switch</a:t>
            </a:r>
            <a:r>
              <a:rPr lang="en-US" altLang="zh-CN" sz="825" dirty="0"/>
              <a:t>,0000, led}</a:t>
            </a:r>
            <a:endParaRPr lang="zh-CN" altLang="en-US" sz="825" dirty="0"/>
          </a:p>
        </p:txBody>
      </p:sp>
      <p:sp>
        <p:nvSpPr>
          <p:cNvPr id="124" name="文本框 123"/>
          <p:cNvSpPr txBox="1"/>
          <p:nvPr/>
        </p:nvSpPr>
        <p:spPr>
          <a:xfrm>
            <a:off x="10037392" y="2802734"/>
            <a:ext cx="284706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AN</a:t>
            </a:r>
            <a:endParaRPr lang="zh-CN" altLang="en-US" sz="105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10042696" y="3035560"/>
            <a:ext cx="271882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DP</a:t>
            </a:r>
            <a:endParaRPr lang="zh-CN" altLang="en-US" sz="105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9961316" y="3279872"/>
            <a:ext cx="352033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A2G</a:t>
            </a:r>
            <a:endParaRPr lang="zh-CN" altLang="en-US" sz="1050" dirty="0"/>
          </a:p>
        </p:txBody>
      </p:sp>
      <p:cxnSp>
        <p:nvCxnSpPr>
          <p:cNvPr id="127" name="直接箭头连接符 126"/>
          <p:cNvCxnSpPr>
            <a:stCxn id="124" idx="3"/>
          </p:cNvCxnSpPr>
          <p:nvPr/>
        </p:nvCxnSpPr>
        <p:spPr>
          <a:xfrm>
            <a:off x="10298614" y="2918150"/>
            <a:ext cx="3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25" idx="3"/>
          </p:cNvCxnSpPr>
          <p:nvPr/>
        </p:nvCxnSpPr>
        <p:spPr>
          <a:xfrm flipV="1">
            <a:off x="10291895" y="3148206"/>
            <a:ext cx="324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26" idx="3"/>
          </p:cNvCxnSpPr>
          <p:nvPr/>
        </p:nvCxnSpPr>
        <p:spPr>
          <a:xfrm flipV="1">
            <a:off x="10289863" y="3384376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84" idx="1"/>
          </p:cNvCxnSpPr>
          <p:nvPr/>
        </p:nvCxnSpPr>
        <p:spPr>
          <a:xfrm flipV="1">
            <a:off x="7149298" y="1927424"/>
            <a:ext cx="285545" cy="34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22" idx="1"/>
          </p:cNvCxnSpPr>
          <p:nvPr/>
        </p:nvCxnSpPr>
        <p:spPr>
          <a:xfrm>
            <a:off x="9291918" y="2488209"/>
            <a:ext cx="187246" cy="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913362" y="1490790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CLK100MHZ</a:t>
            </a:r>
            <a:endParaRPr lang="zh-CN" altLang="en-US" sz="1200" b="1" dirty="0"/>
          </a:p>
        </p:txBody>
      </p:sp>
      <p:cxnSp>
        <p:nvCxnSpPr>
          <p:cNvPr id="133" name="直接连接符 284"/>
          <p:cNvCxnSpPr/>
          <p:nvPr/>
        </p:nvCxnSpPr>
        <p:spPr>
          <a:xfrm>
            <a:off x="8315890" y="1675852"/>
            <a:ext cx="0" cy="131273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V="1">
            <a:off x="10081447" y="2119476"/>
            <a:ext cx="0" cy="1894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9671556" y="1898901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CLK100MHZ</a:t>
            </a:r>
            <a:endParaRPr lang="zh-CN" altLang="en-US" sz="900" b="1" dirty="0"/>
          </a:p>
        </p:txBody>
      </p:sp>
      <p:sp>
        <p:nvSpPr>
          <p:cNvPr id="136" name="文本框 135"/>
          <p:cNvSpPr txBox="1"/>
          <p:nvPr/>
        </p:nvSpPr>
        <p:spPr>
          <a:xfrm rot="5400000">
            <a:off x="6658649" y="4949742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readData</a:t>
            </a:r>
            <a:endParaRPr lang="zh-CN" altLang="en-US" sz="12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4607497" y="3099538"/>
            <a:ext cx="785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</a:rPr>
              <a:t>dataAdr</a:t>
            </a:r>
            <a:endParaRPr lang="en-US" altLang="zh-CN" sz="1400" b="1" dirty="0" err="1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655074" y="2630952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(16)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8825" y="268325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11:0</a:t>
            </a:r>
            <a:endParaRPr lang="zh-CN" altLang="en-US" dirty="0"/>
          </a:p>
        </p:txBody>
      </p:sp>
      <p:sp>
        <p:nvSpPr>
          <p:cNvPr id="142" name="文本框 141"/>
          <p:cNvSpPr txBox="1"/>
          <p:nvPr/>
        </p:nvSpPr>
        <p:spPr>
          <a:xfrm>
            <a:off x="4800806" y="2943805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2"/>
                </a:solidFill>
              </a:rPr>
              <a:t>[7:0]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448523" y="4346189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[25:0]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93342" y="574977"/>
            <a:ext cx="30687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新方案</a:t>
            </a:r>
            <a:endParaRPr lang="zh-CN" altLang="en-US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89209" y="4850556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仅一个</a:t>
            </a:r>
            <a:r>
              <a:rPr lang="en-US" altLang="zh-CN" b="1" dirty="0" err="1">
                <a:solidFill>
                  <a:srgbClr val="FF0000"/>
                </a:solidFill>
              </a:rPr>
              <a:t>clk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7916134" y="1420332"/>
            <a:ext cx="718658" cy="550086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9694565" y="1833328"/>
            <a:ext cx="718658" cy="550086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007283" y="6356350"/>
            <a:ext cx="2019847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45" y="4553799"/>
            <a:ext cx="3781805" cy="2313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37" y="726173"/>
            <a:ext cx="4345858" cy="61318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r"/>
            <a:r>
              <a:rPr lang="zh-CN" altLang="en-US" dirty="0"/>
              <a:t>代码整体结构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7028396" y="2574603"/>
            <a:ext cx="3926605" cy="1102662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229955" y="3932903"/>
            <a:ext cx="1283110" cy="324465"/>
          </a:xfrm>
          <a:prstGeom prst="ellipse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08641" y="6131829"/>
            <a:ext cx="1283110" cy="324465"/>
          </a:xfrm>
          <a:prstGeom prst="ellipse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485" y="4045760"/>
            <a:ext cx="2224514" cy="1740924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9" idx="6"/>
          </p:cNvCxnSpPr>
          <p:nvPr/>
        </p:nvCxnSpPr>
        <p:spPr>
          <a:xfrm>
            <a:off x="8513065" y="4095135"/>
            <a:ext cx="1253114" cy="80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6"/>
          </p:cNvCxnSpPr>
          <p:nvPr/>
        </p:nvCxnSpPr>
        <p:spPr>
          <a:xfrm flipV="1">
            <a:off x="8791751" y="5231111"/>
            <a:ext cx="1012726" cy="106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479517" y="477216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生成</a:t>
            </a:r>
            <a:r>
              <a:rPr lang="en-US" altLang="zh-CN" sz="1400" b="1" dirty="0">
                <a:solidFill>
                  <a:srgbClr val="FF0000"/>
                </a:solidFill>
              </a:rPr>
              <a:t>.bit</a:t>
            </a:r>
            <a:r>
              <a:rPr lang="zh-CN" altLang="en-US" sz="1400" b="1" dirty="0">
                <a:solidFill>
                  <a:srgbClr val="FF0000"/>
                </a:solidFill>
              </a:rPr>
              <a:t>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479517" y="50258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仿真时用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7231" y="5163097"/>
            <a:ext cx="877163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这样写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不宜错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5" y="1495"/>
            <a:ext cx="4277065" cy="444555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616617" y="1297673"/>
            <a:ext cx="1517112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新方案</a:t>
            </a:r>
            <a:endParaRPr lang="zh-CN" altLang="en-US" sz="2000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1758399" y="4645834"/>
            <a:ext cx="146905" cy="1976467"/>
          </a:xfrm>
          <a:prstGeom prst="leftBrace">
            <a:avLst>
              <a:gd name="adj1" fmla="val 4699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574" y="2930934"/>
            <a:ext cx="2592363" cy="1690942"/>
          </a:xfrm>
          <a:prstGeom prst="rect">
            <a:avLst/>
          </a:prstGeom>
        </p:spPr>
      </p:pic>
      <p:sp>
        <p:nvSpPr>
          <p:cNvPr id="29" name="箭头: 右 28"/>
          <p:cNvSpPr/>
          <p:nvPr/>
        </p:nvSpPr>
        <p:spPr>
          <a:xfrm>
            <a:off x="6434881" y="4023040"/>
            <a:ext cx="687220" cy="157072"/>
          </a:xfrm>
          <a:prstGeom prst="right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33814" y="25085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导入方式：</a:t>
            </a:r>
            <a:endParaRPr lang="zh-CN" altLang="en-US" sz="2000" b="1" dirty="0"/>
          </a:p>
        </p:txBody>
      </p:sp>
      <p:sp>
        <p:nvSpPr>
          <p:cNvPr id="31" name="箭头: 右 30"/>
          <p:cNvSpPr/>
          <p:nvPr/>
        </p:nvSpPr>
        <p:spPr>
          <a:xfrm rot="3746112">
            <a:off x="5831264" y="5102531"/>
            <a:ext cx="2358053" cy="164685"/>
          </a:xfrm>
          <a:prstGeom prst="right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0007283" y="6356350"/>
            <a:ext cx="1847215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337" y="726510"/>
            <a:ext cx="4598617" cy="61314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726510"/>
            <a:ext cx="4242653" cy="3570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1998" cy="720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dirty="0"/>
              <a:t>I/O</a:t>
            </a:r>
            <a:r>
              <a:rPr lang="zh-CN" altLang="en-US" sz="3600" dirty="0"/>
              <a:t>接口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1737362" y="936860"/>
            <a:ext cx="3376897" cy="13442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37363" y="2496842"/>
            <a:ext cx="3376896" cy="93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07528" y="12390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与</a:t>
            </a:r>
            <a:r>
              <a:rPr lang="en-US" altLang="zh-CN" dirty="0">
                <a:solidFill>
                  <a:srgbClr val="0070C0"/>
                </a:solidFill>
              </a:rPr>
              <a:t>CPU</a:t>
            </a:r>
            <a:r>
              <a:rPr lang="zh-CN" altLang="en-US" dirty="0">
                <a:solidFill>
                  <a:srgbClr val="0070C0"/>
                </a:solidFill>
              </a:rPr>
              <a:t>相连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7302" y="34428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与外设之间的连线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28" y="2781718"/>
            <a:ext cx="3177167" cy="129456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89870" y="98390"/>
            <a:ext cx="235537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新方案</a:t>
            </a:r>
            <a:endParaRPr lang="zh-CN" altLang="en-US" sz="2000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16" y="4303179"/>
            <a:ext cx="3706763" cy="255196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6602816" y="4114799"/>
            <a:ext cx="4097928" cy="2525233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680542" y="5018568"/>
            <a:ext cx="1420582" cy="77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组合逻辑，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写操作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分开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增加 </a:t>
            </a:r>
            <a:r>
              <a:rPr lang="en-US" altLang="zh-CN" dirty="0" err="1">
                <a:solidFill>
                  <a:schemeClr val="accent5"/>
                </a:solidFill>
              </a:rPr>
              <a:t>andi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chemeClr val="accent5"/>
                </a:solidFill>
              </a:rPr>
              <a:t>ori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chemeClr val="accent5"/>
                </a:solidFill>
              </a:rPr>
              <a:t>bne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972" y="888762"/>
            <a:ext cx="10041187" cy="571649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0"/>
            <a:ext cx="12180946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主译码器真值表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42889"/>
            <a:ext cx="9144000" cy="3100978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9148763" y="597929"/>
            <a:ext cx="1466850" cy="33766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1524000" y="2955367"/>
            <a:ext cx="9144000" cy="888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86" y="4197541"/>
            <a:ext cx="9144000" cy="2187208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1413790" y="4393922"/>
            <a:ext cx="576263" cy="2076915"/>
          </a:xfrm>
          <a:prstGeom prst="roundRect">
            <a:avLst>
              <a:gd name="adj" fmla="val 35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51031"/>
          <a:stretch>
            <a:fillRect/>
          </a:stretch>
        </p:blipFill>
        <p:spPr>
          <a:xfrm>
            <a:off x="58680" y="4454069"/>
            <a:ext cx="2639084" cy="186820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704" y="5080478"/>
            <a:ext cx="1409007" cy="12758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944" y="720000"/>
            <a:ext cx="3758775" cy="613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0"/>
            <a:ext cx="12180946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测试汇编指令 </a:t>
            </a:r>
            <a:r>
              <a:rPr lang="en-US" altLang="zh-CN" dirty="0"/>
              <a:t>+ </a:t>
            </a:r>
            <a:r>
              <a:rPr lang="zh-CN" altLang="en-US" dirty="0"/>
              <a:t>仿真代码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" y="756029"/>
            <a:ext cx="7154503" cy="2044143"/>
          </a:xfrm>
          <a:prstGeom prst="rect">
            <a:avLst/>
          </a:prstGeom>
        </p:spPr>
      </p:pic>
      <p:sp>
        <p:nvSpPr>
          <p:cNvPr id="14" name="箭头: 下 13"/>
          <p:cNvSpPr/>
          <p:nvPr/>
        </p:nvSpPr>
        <p:spPr>
          <a:xfrm>
            <a:off x="1950279" y="2937900"/>
            <a:ext cx="329381" cy="491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64773" y="737035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测试汇编代码</a:t>
            </a:r>
            <a:endParaRPr lang="zh-CN" altLang="en-US" sz="3200" b="1" spc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48209" y="4683346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测试机器代码</a:t>
            </a:r>
            <a:endParaRPr lang="zh-CN" altLang="en-US" sz="3200" b="1" spc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03331" y="29379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仿真代码</a:t>
            </a:r>
            <a:endParaRPr lang="zh-CN" altLang="en-US" sz="3200" b="1" spc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70" y="3522675"/>
            <a:ext cx="1762174" cy="325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036"/>
            <a:ext cx="12192000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效果图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6666"/>
            <a:ext cx="6858000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7148" y="771525"/>
            <a:ext cx="7885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单击</a:t>
            </a:r>
            <a:r>
              <a:rPr lang="zh-CN" altLang="en-US" sz="2000" b="1" dirty="0"/>
              <a:t>中间按钮</a:t>
            </a:r>
            <a:r>
              <a:rPr lang="en-US" altLang="zh-CN" sz="2000" dirty="0"/>
              <a:t>(</a:t>
            </a:r>
            <a:r>
              <a:rPr lang="zh-CN" altLang="en-US" sz="2000" dirty="0"/>
              <a:t>系统清零</a:t>
            </a:r>
            <a:r>
              <a:rPr lang="en-US" altLang="zh-CN" sz="2000" dirty="0"/>
              <a:t>)</a:t>
            </a:r>
            <a:r>
              <a:rPr lang="zh-CN" altLang="en-US" sz="2000" dirty="0"/>
              <a:t>，再单击</a:t>
            </a:r>
            <a:r>
              <a:rPr lang="zh-CN" altLang="en-US" sz="2000" b="1" dirty="0"/>
              <a:t>左按钮</a:t>
            </a:r>
            <a:r>
              <a:rPr lang="en-US" altLang="zh-CN" sz="2000" dirty="0"/>
              <a:t>(LED</a:t>
            </a:r>
            <a:r>
              <a:rPr lang="zh-CN" altLang="en-US" sz="2000" dirty="0"/>
              <a:t>输出</a:t>
            </a:r>
            <a:r>
              <a:rPr lang="en-US" altLang="zh-CN" sz="2000" dirty="0"/>
              <a:t>)</a:t>
            </a:r>
            <a:r>
              <a:rPr lang="zh-CN" altLang="en-US" sz="2000" dirty="0"/>
              <a:t>，则</a:t>
            </a:r>
            <a:r>
              <a:rPr lang="zh-CN" altLang="en-US" sz="2000" b="1" dirty="0"/>
              <a:t>清零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zh-CN" altLang="en-US" sz="2000" dirty="0"/>
              <a:t>单击</a:t>
            </a:r>
            <a:r>
              <a:rPr lang="zh-CN" altLang="en-US" sz="2000" b="1" dirty="0"/>
              <a:t>右侧按钮</a:t>
            </a:r>
            <a:r>
              <a:rPr lang="en-US" altLang="zh-CN" sz="2000" dirty="0"/>
              <a:t>(</a:t>
            </a:r>
            <a:r>
              <a:rPr lang="zh-CN" altLang="en-US" sz="2000" dirty="0"/>
              <a:t>开关输入</a:t>
            </a:r>
            <a:r>
              <a:rPr lang="en-US" altLang="zh-CN" sz="2000" dirty="0"/>
              <a:t>)</a:t>
            </a:r>
            <a:r>
              <a:rPr lang="zh-CN" altLang="en-US" sz="2000" dirty="0"/>
              <a:t>，再单击</a:t>
            </a:r>
            <a:r>
              <a:rPr lang="zh-CN" altLang="en-US" sz="2000" b="1" dirty="0"/>
              <a:t>左按钮</a:t>
            </a:r>
            <a:r>
              <a:rPr lang="en-US" altLang="zh-CN" sz="2000" dirty="0"/>
              <a:t>(LED</a:t>
            </a:r>
            <a:r>
              <a:rPr lang="zh-CN" altLang="en-US" sz="2000" dirty="0"/>
              <a:t>输出</a:t>
            </a:r>
            <a:r>
              <a:rPr lang="en-US" altLang="zh-CN" sz="2000" dirty="0"/>
              <a:t>) </a:t>
            </a:r>
            <a:r>
              <a:rPr lang="zh-CN" altLang="en-US" sz="2000" dirty="0"/>
              <a:t>，显示</a:t>
            </a:r>
            <a:r>
              <a:rPr lang="zh-CN" altLang="en-US" sz="2000" b="1" dirty="0"/>
              <a:t>相加</a:t>
            </a:r>
            <a:r>
              <a:rPr lang="zh-CN" altLang="en-US" sz="2000" dirty="0"/>
              <a:t>结果。</a:t>
            </a:r>
            <a:endParaRPr lang="zh-CN" altLang="en-US" sz="2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0087"/>
          <a:stretch>
            <a:fillRect/>
          </a:stretch>
        </p:blipFill>
        <p:spPr>
          <a:xfrm>
            <a:off x="3074511" y="4970122"/>
            <a:ext cx="9090909" cy="18591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6025"/>
            <a:ext cx="12192000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增加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en-US" dirty="0"/>
              <a:t>接口的</a:t>
            </a:r>
            <a:r>
              <a:rPr lang="en-US" altLang="zh-CN" dirty="0"/>
              <a:t>MIPS</a:t>
            </a:r>
            <a:r>
              <a:rPr lang="zh-CN" altLang="en-US" dirty="0">
                <a:solidFill>
                  <a:srgbClr val="0070C0"/>
                </a:solidFill>
              </a:rPr>
              <a:t>多周期</a:t>
            </a:r>
            <a:r>
              <a:rPr lang="zh-CN" altLang="en-US" dirty="0"/>
              <a:t>处理器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548664" y="857565"/>
            <a:ext cx="5002795" cy="3421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数据存储译码器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084296" y="857565"/>
            <a:ext cx="2780994" cy="4585447"/>
          </a:xfrm>
          <a:prstGeom prst="roundRect">
            <a:avLst>
              <a:gd name="adj" fmla="val 10813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67" idx="3"/>
            <a:endCxn id="140" idx="1"/>
          </p:cNvCxnSpPr>
          <p:nvPr/>
        </p:nvCxnSpPr>
        <p:spPr>
          <a:xfrm>
            <a:off x="4369066" y="2874799"/>
            <a:ext cx="306672" cy="6972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351765" y="2624897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PC</a:t>
            </a:r>
            <a:endParaRPr lang="zh-CN" altLang="en-US" sz="1050" dirty="0"/>
          </a:p>
        </p:txBody>
      </p:sp>
      <p:cxnSp>
        <p:nvCxnSpPr>
          <p:cNvPr id="34" name="直接箭头连接符 33"/>
          <p:cNvCxnSpPr>
            <a:stCxn id="53" idx="3"/>
            <a:endCxn id="141" idx="1"/>
          </p:cNvCxnSpPr>
          <p:nvPr/>
        </p:nvCxnSpPr>
        <p:spPr>
          <a:xfrm flipV="1">
            <a:off x="4376572" y="3086138"/>
            <a:ext cx="296995" cy="8107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865901" y="2616987"/>
            <a:ext cx="6238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/>
              <a:t>dataAdr</a:t>
            </a:r>
            <a:endParaRPr lang="en-US" altLang="zh-CN" sz="1050" dirty="0"/>
          </a:p>
          <a:p>
            <a:r>
              <a:rPr lang="en-US" altLang="zh-CN" sz="1050" dirty="0"/>
              <a:t>/ </a:t>
            </a:r>
            <a:r>
              <a:rPr lang="en-US" altLang="zh-CN" sz="1050" dirty="0" err="1"/>
              <a:t>addr</a:t>
            </a:r>
            <a:endParaRPr lang="zh-CN" altLang="en-US" sz="1050" dirty="0"/>
          </a:p>
        </p:txBody>
      </p:sp>
      <p:cxnSp>
        <p:nvCxnSpPr>
          <p:cNvPr id="37" name="直接箭头连接符 36"/>
          <p:cNvCxnSpPr>
            <a:stCxn id="54" idx="3"/>
            <a:endCxn id="44" idx="1"/>
          </p:cNvCxnSpPr>
          <p:nvPr/>
        </p:nvCxnSpPr>
        <p:spPr>
          <a:xfrm>
            <a:off x="4369049" y="3419602"/>
            <a:ext cx="1358653" cy="5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791599" y="320188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writeData</a:t>
            </a:r>
            <a:endParaRPr lang="zh-CN" altLang="en-US" sz="10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5727702" y="2433706"/>
            <a:ext cx="768785" cy="1399202"/>
            <a:chOff x="6103528" y="4131983"/>
            <a:chExt cx="1025046" cy="1865603"/>
          </a:xfrm>
        </p:grpSpPr>
        <p:sp>
          <p:nvSpPr>
            <p:cNvPr id="40" name="矩形 39"/>
            <p:cNvSpPr/>
            <p:nvPr/>
          </p:nvSpPr>
          <p:spPr>
            <a:xfrm>
              <a:off x="6107953" y="4598894"/>
              <a:ext cx="914399" cy="1398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zh-CN" altLang="en-US" sz="825" dirty="0"/>
                <a:t>指令存储器</a:t>
              </a:r>
              <a:endParaRPr lang="en-US" altLang="zh-CN" sz="825" dirty="0"/>
            </a:p>
            <a:p>
              <a:pPr algn="ctr"/>
              <a:r>
                <a:rPr lang="zh-CN" altLang="en-US" sz="825" dirty="0"/>
                <a:t>数据存储器</a:t>
              </a:r>
              <a:endParaRPr lang="zh-CN" altLang="en-US" sz="825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112485" y="4889188"/>
              <a:ext cx="36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A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645906" y="4877236"/>
              <a:ext cx="384590" cy="369332"/>
            </a:xfrm>
            <a:prstGeom prst="rect">
              <a:avLst/>
            </a:prstGeom>
            <a:noFill/>
          </p:spPr>
          <p:txBody>
            <a:bodyPr wrap="none" rIns="18000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RD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103528" y="5268685"/>
              <a:ext cx="553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WD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105507" y="4586490"/>
              <a:ext cx="528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WE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617323" y="4131983"/>
              <a:ext cx="511251" cy="276999"/>
            </a:xfrm>
            <a:prstGeom prst="rect">
              <a:avLst/>
            </a:prstGeom>
            <a:noFill/>
          </p:spPr>
          <p:txBody>
            <a:bodyPr wrap="none" bIns="0" rtlCol="0">
              <a:spAutoFit/>
            </a:bodyPr>
            <a:lstStyle/>
            <a:p>
              <a:r>
                <a:rPr lang="en-US" altLang="zh-CN" sz="1050" dirty="0"/>
                <a:t>CLK</a:t>
              </a:r>
              <a:endParaRPr lang="zh-CN" altLang="en-US" sz="1050" dirty="0"/>
            </a:p>
          </p:txBody>
        </p:sp>
        <p:cxnSp>
          <p:nvCxnSpPr>
            <p:cNvPr id="49" name="直接连接符 48"/>
            <p:cNvCxnSpPr>
              <a:stCxn id="48" idx="2"/>
            </p:cNvCxnSpPr>
            <p:nvPr/>
          </p:nvCxnSpPr>
          <p:spPr>
            <a:xfrm>
              <a:off x="6841904" y="4393593"/>
              <a:ext cx="9973" cy="197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圆角矩形 49"/>
          <p:cNvSpPr/>
          <p:nvPr/>
        </p:nvSpPr>
        <p:spPr>
          <a:xfrm>
            <a:off x="2496671" y="2578261"/>
            <a:ext cx="1878106" cy="237169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数据路径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2200836" y="1229601"/>
            <a:ext cx="2199087" cy="117885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控制器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496670" y="3244415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3863709" y="3028713"/>
            <a:ext cx="512863" cy="276999"/>
          </a:xfrm>
          <a:prstGeom prst="rect">
            <a:avLst/>
          </a:prstGeom>
          <a:noFill/>
        </p:spPr>
        <p:txBody>
          <a:bodyPr wrap="none" rIns="18000" rtlCol="0">
            <a:spAutoFit/>
          </a:bodyPr>
          <a:lstStyle/>
          <a:p>
            <a:r>
              <a:rPr lang="en-US" altLang="zh-CN" sz="1200" dirty="0" err="1"/>
              <a:t>aluout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3731698" y="3281103"/>
            <a:ext cx="637350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en-US" altLang="zh-CN" sz="1200" dirty="0" err="1"/>
              <a:t>writedata</a:t>
            </a:r>
            <a:endParaRPr lang="zh-CN" altLang="en-US" sz="1200" dirty="0"/>
          </a:p>
        </p:txBody>
      </p:sp>
      <p:sp>
        <p:nvSpPr>
          <p:cNvPr id="55" name="文本框 54"/>
          <p:cNvSpPr txBox="1"/>
          <p:nvPr/>
        </p:nvSpPr>
        <p:spPr>
          <a:xfrm>
            <a:off x="2475858" y="4540139"/>
            <a:ext cx="74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readdata</a:t>
            </a:r>
            <a:endParaRPr lang="zh-CN" altLang="en-US" sz="1200" dirty="0"/>
          </a:p>
        </p:txBody>
      </p:sp>
      <p:cxnSp>
        <p:nvCxnSpPr>
          <p:cNvPr id="56" name="肘形连接符 55"/>
          <p:cNvCxnSpPr>
            <a:stCxn id="78" idx="0"/>
            <a:endCxn id="55" idx="1"/>
          </p:cNvCxnSpPr>
          <p:nvPr/>
        </p:nvCxnSpPr>
        <p:spPr>
          <a:xfrm rot="5400000">
            <a:off x="4398331" y="2215173"/>
            <a:ext cx="540993" cy="4385936"/>
          </a:xfrm>
          <a:prstGeom prst="bentConnector4">
            <a:avLst>
              <a:gd name="adj1" fmla="val 277244"/>
              <a:gd name="adj2" fmla="val 1052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2475893" y="3885939"/>
            <a:ext cx="463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instr</a:t>
            </a:r>
            <a:endParaRPr lang="zh-CN" altLang="en-US" sz="1200" dirty="0"/>
          </a:p>
        </p:txBody>
      </p:sp>
      <p:cxnSp>
        <p:nvCxnSpPr>
          <p:cNvPr id="58" name="肘形连接符 57"/>
          <p:cNvCxnSpPr>
            <a:stCxn id="78" idx="0"/>
            <a:endCxn id="57" idx="1"/>
          </p:cNvCxnSpPr>
          <p:nvPr/>
        </p:nvCxnSpPr>
        <p:spPr>
          <a:xfrm rot="5400000" flipH="1">
            <a:off x="4612288" y="1888044"/>
            <a:ext cx="113207" cy="4385996"/>
          </a:xfrm>
          <a:prstGeom prst="bentConnector4">
            <a:avLst>
              <a:gd name="adj1" fmla="val -1612399"/>
              <a:gd name="adj2" fmla="val 1114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2333833" y="1561296"/>
            <a:ext cx="660741" cy="5958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ALU</a:t>
            </a:r>
            <a:endParaRPr lang="en-US" altLang="zh-CN" sz="1050" dirty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译码器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305328" y="1561296"/>
            <a:ext cx="979802" cy="5958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主译码器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27"/>
          <p:cNvCxnSpPr>
            <a:stCxn id="61" idx="3"/>
            <a:endCxn id="90" idx="0"/>
          </p:cNvCxnSpPr>
          <p:nvPr/>
        </p:nvCxnSpPr>
        <p:spPr>
          <a:xfrm>
            <a:off x="4285131" y="1734988"/>
            <a:ext cx="1980629" cy="133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479876" y="3026462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CLK100MHZ</a:t>
            </a:r>
            <a:endParaRPr lang="zh-CN" altLang="en-US" sz="900" dirty="0"/>
          </a:p>
        </p:txBody>
      </p:sp>
      <p:cxnSp>
        <p:nvCxnSpPr>
          <p:cNvPr id="64" name="直接连接符 63"/>
          <p:cNvCxnSpPr>
            <a:stCxn id="63" idx="3"/>
          </p:cNvCxnSpPr>
          <p:nvPr/>
        </p:nvCxnSpPr>
        <p:spPr>
          <a:xfrm flipV="1">
            <a:off x="2189446" y="3128568"/>
            <a:ext cx="284999" cy="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519857" y="3244523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cxnSp>
        <p:nvCxnSpPr>
          <p:cNvPr id="66" name="直接连接符 65"/>
          <p:cNvCxnSpPr>
            <a:stCxn id="65" idx="3"/>
            <a:endCxn id="52" idx="1"/>
          </p:cNvCxnSpPr>
          <p:nvPr/>
        </p:nvCxnSpPr>
        <p:spPr>
          <a:xfrm flipV="1">
            <a:off x="2020636" y="3382914"/>
            <a:ext cx="476035" cy="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4038526" y="2736299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pc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4923043" y="1498390"/>
            <a:ext cx="53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Write</a:t>
            </a:r>
            <a:endParaRPr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6365483" y="2922024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ReadData1</a:t>
            </a:r>
            <a:endParaRPr lang="zh-CN" altLang="en-US" sz="1050" dirty="0"/>
          </a:p>
        </p:txBody>
      </p:sp>
      <p:sp>
        <p:nvSpPr>
          <p:cNvPr id="70" name="矩形 69"/>
          <p:cNvSpPr/>
          <p:nvPr/>
        </p:nvSpPr>
        <p:spPr>
          <a:xfrm>
            <a:off x="9494074" y="2057004"/>
            <a:ext cx="804259" cy="1442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</a:rPr>
              <a:t>7</a:t>
            </a:r>
            <a:r>
              <a:rPr lang="zh-CN" altLang="en-US" sz="1050" b="1" dirty="0">
                <a:solidFill>
                  <a:srgbClr val="FF0000"/>
                </a:solidFill>
              </a:rPr>
              <a:t>段数码管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466040" y="257622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digit</a:t>
            </a:r>
            <a:endParaRPr lang="zh-CN" altLang="en-US" sz="1200" dirty="0"/>
          </a:p>
        </p:txBody>
      </p:sp>
      <p:cxnSp>
        <p:nvCxnSpPr>
          <p:cNvPr id="72" name="直接箭头连接符 71"/>
          <p:cNvCxnSpPr>
            <a:stCxn id="82" idx="3"/>
          </p:cNvCxnSpPr>
          <p:nvPr/>
        </p:nvCxnSpPr>
        <p:spPr>
          <a:xfrm flipV="1">
            <a:off x="8623908" y="2715292"/>
            <a:ext cx="870166" cy="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9146609" y="2357215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(12)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076580" y="3707415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ReadData2</a:t>
            </a:r>
            <a:endParaRPr lang="zh-CN" altLang="en-US" sz="1050" dirty="0"/>
          </a:p>
        </p:txBody>
      </p:sp>
      <p:cxnSp>
        <p:nvCxnSpPr>
          <p:cNvPr id="75" name="肘形连接符 74"/>
          <p:cNvCxnSpPr>
            <a:stCxn id="83" idx="3"/>
            <a:endCxn id="80" idx="0"/>
          </p:cNvCxnSpPr>
          <p:nvPr/>
        </p:nvCxnSpPr>
        <p:spPr>
          <a:xfrm flipH="1">
            <a:off x="6935978" y="2953272"/>
            <a:ext cx="1664877" cy="973938"/>
          </a:xfrm>
          <a:prstGeom prst="bentConnector4">
            <a:avLst>
              <a:gd name="adj1" fmla="val -13731"/>
              <a:gd name="adj2" fmla="val 792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3" idx="3"/>
            <a:endCxn id="79" idx="0"/>
          </p:cNvCxnSpPr>
          <p:nvPr/>
        </p:nvCxnSpPr>
        <p:spPr>
          <a:xfrm>
            <a:off x="6422928" y="3131146"/>
            <a:ext cx="378818" cy="8010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6674950" y="3927211"/>
            <a:ext cx="387823" cy="258887"/>
            <a:chOff x="9902857" y="5372768"/>
            <a:chExt cx="517102" cy="345182"/>
          </a:xfrm>
        </p:grpSpPr>
        <p:sp>
          <p:nvSpPr>
            <p:cNvPr id="78" name="梯形 77"/>
            <p:cNvSpPr/>
            <p:nvPr/>
          </p:nvSpPr>
          <p:spPr>
            <a:xfrm flipV="1">
              <a:off x="9918771" y="5396285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902857" y="5379395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081836" y="5372768"/>
              <a:ext cx="3381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1</a:t>
              </a:r>
              <a:endParaRPr lang="zh-CN" altLang="en-US" sz="1050" dirty="0"/>
            </a:p>
          </p:txBody>
        </p:sp>
      </p:grpSp>
      <p:sp>
        <p:nvSpPr>
          <p:cNvPr id="81" name="矩形 80"/>
          <p:cNvSpPr/>
          <p:nvPr/>
        </p:nvSpPr>
        <p:spPr>
          <a:xfrm>
            <a:off x="7435452" y="1556829"/>
            <a:ext cx="1178944" cy="1963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</a:rPr>
              <a:t>I/O</a:t>
            </a:r>
            <a:r>
              <a:rPr lang="zh-CN" altLang="en-US" sz="1050" b="1" dirty="0">
                <a:solidFill>
                  <a:srgbClr val="FF0000"/>
                </a:solidFill>
              </a:rPr>
              <a:t>接口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315890" y="2603315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led</a:t>
            </a:r>
            <a:endParaRPr lang="zh-CN" altLang="en-US" sz="1050" dirty="0"/>
          </a:p>
        </p:txBody>
      </p:sp>
      <p:sp>
        <p:nvSpPr>
          <p:cNvPr id="83" name="文本框 82"/>
          <p:cNvSpPr txBox="1"/>
          <p:nvPr/>
        </p:nvSpPr>
        <p:spPr>
          <a:xfrm>
            <a:off x="7887616" y="2826314"/>
            <a:ext cx="713238" cy="253916"/>
          </a:xfrm>
          <a:prstGeom prst="rect">
            <a:avLst/>
          </a:prstGeom>
          <a:noFill/>
        </p:spPr>
        <p:txBody>
          <a:bodyPr wrap="none" rIns="18000" rtlCol="0">
            <a:spAutoFit/>
          </a:bodyPr>
          <a:lstStyle/>
          <a:p>
            <a:r>
              <a:rPr lang="en-US" altLang="zh-CN" sz="1050" dirty="0"/>
              <a:t>pReadData</a:t>
            </a:r>
            <a:endParaRPr lang="zh-CN" altLang="en-US" sz="1050" dirty="0"/>
          </a:p>
        </p:txBody>
      </p:sp>
      <p:sp>
        <p:nvSpPr>
          <p:cNvPr id="84" name="文本框 83"/>
          <p:cNvSpPr txBox="1"/>
          <p:nvPr/>
        </p:nvSpPr>
        <p:spPr>
          <a:xfrm>
            <a:off x="7434842" y="1556828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85" name="文本框 84"/>
          <p:cNvSpPr txBox="1"/>
          <p:nvPr/>
        </p:nvSpPr>
        <p:spPr>
          <a:xfrm>
            <a:off x="7419297" y="2074176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pWrite</a:t>
            </a:r>
            <a:endParaRPr lang="zh-CN" altLang="en-US" sz="1050" dirty="0"/>
          </a:p>
        </p:txBody>
      </p:sp>
      <p:sp>
        <p:nvSpPr>
          <p:cNvPr id="86" name="文本框 85"/>
          <p:cNvSpPr txBox="1"/>
          <p:nvPr/>
        </p:nvSpPr>
        <p:spPr>
          <a:xfrm>
            <a:off x="7419299" y="2530638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pWritedata</a:t>
            </a:r>
            <a:endParaRPr lang="zh-CN" altLang="en-US" sz="1050" dirty="0"/>
          </a:p>
        </p:txBody>
      </p:sp>
      <p:sp>
        <p:nvSpPr>
          <p:cNvPr id="87" name="文本框 86"/>
          <p:cNvSpPr txBox="1"/>
          <p:nvPr/>
        </p:nvSpPr>
        <p:spPr>
          <a:xfrm>
            <a:off x="7419299" y="182617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pRead</a:t>
            </a:r>
            <a:endParaRPr lang="zh-CN" altLang="en-US" sz="1050" dirty="0"/>
          </a:p>
        </p:txBody>
      </p:sp>
      <p:sp>
        <p:nvSpPr>
          <p:cNvPr id="88" name="文本框 87"/>
          <p:cNvSpPr txBox="1"/>
          <p:nvPr/>
        </p:nvSpPr>
        <p:spPr>
          <a:xfrm>
            <a:off x="7433408" y="2316721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addr</a:t>
            </a:r>
            <a:endParaRPr lang="zh-CN" altLang="en-US" sz="105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72881" y="1856192"/>
            <a:ext cx="402009" cy="254904"/>
            <a:chOff x="6005410" y="1887311"/>
            <a:chExt cx="536012" cy="339872"/>
          </a:xfrm>
        </p:grpSpPr>
        <p:sp>
          <p:nvSpPr>
            <p:cNvPr id="90" name="梯形 89"/>
            <p:cNvSpPr/>
            <p:nvPr/>
          </p:nvSpPr>
          <p:spPr>
            <a:xfrm>
              <a:off x="6029316" y="1904201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005410" y="1887311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223422" y="1888628"/>
              <a:ext cx="3180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1</a:t>
              </a:r>
              <a:endParaRPr lang="zh-CN" altLang="en-US" sz="1050" dirty="0"/>
            </a:p>
          </p:txBody>
        </p:sp>
      </p:grpSp>
      <p:cxnSp>
        <p:nvCxnSpPr>
          <p:cNvPr id="93" name="直接箭头连接符 27"/>
          <p:cNvCxnSpPr>
            <a:stCxn id="91" idx="2"/>
            <a:endCxn id="45" idx="0"/>
          </p:cNvCxnSpPr>
          <p:nvPr/>
        </p:nvCxnSpPr>
        <p:spPr>
          <a:xfrm rot="5400000">
            <a:off x="5696834" y="2295025"/>
            <a:ext cx="687563" cy="271561"/>
          </a:xfrm>
          <a:prstGeom prst="bentConnector3">
            <a:avLst>
              <a:gd name="adj1" fmla="val 16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27"/>
          <p:cNvCxnSpPr>
            <a:stCxn id="92" idx="2"/>
            <a:endCxn id="85" idx="1"/>
          </p:cNvCxnSpPr>
          <p:nvPr/>
        </p:nvCxnSpPr>
        <p:spPr>
          <a:xfrm rot="16200000" flipH="1">
            <a:off x="6840835" y="1611130"/>
            <a:ext cx="93267" cy="10636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509251" y="1864295"/>
            <a:ext cx="436979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dirty="0"/>
              <a:t>addr[7]</a:t>
            </a:r>
            <a:endParaRPr lang="zh-CN" altLang="en-US" sz="900" dirty="0"/>
          </a:p>
        </p:txBody>
      </p:sp>
      <p:cxnSp>
        <p:nvCxnSpPr>
          <p:cNvPr id="96" name="直接箭头连接符 95"/>
          <p:cNvCxnSpPr>
            <a:stCxn id="95" idx="3"/>
            <a:endCxn id="90" idx="1"/>
          </p:cNvCxnSpPr>
          <p:nvPr/>
        </p:nvCxnSpPr>
        <p:spPr>
          <a:xfrm flipV="1">
            <a:off x="5922344" y="1965260"/>
            <a:ext cx="192566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213"/>
          <p:cNvCxnSpPr>
            <a:stCxn id="54" idx="3"/>
            <a:endCxn id="86" idx="1"/>
          </p:cNvCxnSpPr>
          <p:nvPr/>
        </p:nvCxnSpPr>
        <p:spPr>
          <a:xfrm flipV="1">
            <a:off x="4369048" y="2657596"/>
            <a:ext cx="3050250" cy="762006"/>
          </a:xfrm>
          <a:prstGeom prst="bentConnector3">
            <a:avLst>
              <a:gd name="adj1" fmla="val 356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6103115" y="3942140"/>
            <a:ext cx="436979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dirty="0"/>
              <a:t>addr[7]</a:t>
            </a:r>
            <a:endParaRPr lang="zh-CN" altLang="en-US" sz="900" dirty="0"/>
          </a:p>
        </p:txBody>
      </p:sp>
      <p:cxnSp>
        <p:nvCxnSpPr>
          <p:cNvPr id="99" name="直接箭头连接符 98"/>
          <p:cNvCxnSpPr>
            <a:stCxn id="98" idx="3"/>
          </p:cNvCxnSpPr>
          <p:nvPr/>
        </p:nvCxnSpPr>
        <p:spPr>
          <a:xfrm>
            <a:off x="6516208" y="4046016"/>
            <a:ext cx="192566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863302" y="1856663"/>
            <a:ext cx="436979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dirty="0"/>
              <a:t>addr[7]</a:t>
            </a:r>
            <a:endParaRPr lang="zh-CN" altLang="en-US" sz="900" dirty="0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7305061" y="1960539"/>
            <a:ext cx="133656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7419297" y="2927288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ButtonL</a:t>
            </a:r>
            <a:endParaRPr lang="zh-CN" altLang="en-US" sz="105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7419299" y="313273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ButtonR</a:t>
            </a:r>
            <a:endParaRPr lang="zh-CN" altLang="en-US" sz="105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7419298" y="2721838"/>
            <a:ext cx="5469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Switch</a:t>
            </a:r>
            <a:endParaRPr lang="zh-CN" altLang="en-US" sz="1050" dirty="0"/>
          </a:p>
        </p:txBody>
      </p:sp>
      <p:cxnSp>
        <p:nvCxnSpPr>
          <p:cNvPr id="105" name="直接箭头连接符 104"/>
          <p:cNvCxnSpPr>
            <a:endCxn id="104" idx="1"/>
          </p:cNvCxnSpPr>
          <p:nvPr/>
        </p:nvCxnSpPr>
        <p:spPr>
          <a:xfrm>
            <a:off x="7149297" y="2837255"/>
            <a:ext cx="270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2" idx="1"/>
          </p:cNvCxnSpPr>
          <p:nvPr/>
        </p:nvCxnSpPr>
        <p:spPr>
          <a:xfrm>
            <a:off x="7149297" y="3042706"/>
            <a:ext cx="27000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03" idx="1"/>
          </p:cNvCxnSpPr>
          <p:nvPr/>
        </p:nvCxnSpPr>
        <p:spPr>
          <a:xfrm>
            <a:off x="7164842" y="3243176"/>
            <a:ext cx="27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231"/>
          <p:cNvCxnSpPr>
            <a:stCxn id="139" idx="0"/>
            <a:endCxn id="88" idx="1"/>
          </p:cNvCxnSpPr>
          <p:nvPr/>
        </p:nvCxnSpPr>
        <p:spPr>
          <a:xfrm flipV="1">
            <a:off x="4802700" y="2443679"/>
            <a:ext cx="2630708" cy="576568"/>
          </a:xfrm>
          <a:prstGeom prst="bentConnector3">
            <a:avLst>
              <a:gd name="adj1" fmla="val 5185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6757701" y="2212944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/>
              <a:t>addr</a:t>
            </a:r>
            <a:r>
              <a:rPr lang="en-US" altLang="zh-CN" sz="1050" dirty="0"/>
              <a:t>[3:2]</a:t>
            </a:r>
            <a:endParaRPr lang="zh-CN" altLang="en-US" sz="1050" dirty="0"/>
          </a:p>
        </p:txBody>
      </p:sp>
      <p:grpSp>
        <p:nvGrpSpPr>
          <p:cNvPr id="110" name="组合 109"/>
          <p:cNvGrpSpPr/>
          <p:nvPr/>
        </p:nvGrpSpPr>
        <p:grpSpPr>
          <a:xfrm>
            <a:off x="8277139" y="1549526"/>
            <a:ext cx="85485" cy="135960"/>
            <a:chOff x="9018015" y="5203873"/>
            <a:chExt cx="113980" cy="181280"/>
          </a:xfrm>
        </p:grpSpPr>
        <p:cxnSp>
          <p:nvCxnSpPr>
            <p:cNvPr id="111" name="直接连接符 110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6242099" y="2769005"/>
            <a:ext cx="85485" cy="135960"/>
            <a:chOff x="9018015" y="5203873"/>
            <a:chExt cx="113980" cy="181280"/>
          </a:xfrm>
        </p:grpSpPr>
        <p:cxnSp>
          <p:nvCxnSpPr>
            <p:cNvPr id="114" name="直接连接符 113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10039351" y="2037956"/>
            <a:ext cx="85485" cy="135960"/>
            <a:chOff x="9018015" y="5203873"/>
            <a:chExt cx="113980" cy="181280"/>
          </a:xfrm>
        </p:grpSpPr>
        <p:cxnSp>
          <p:nvCxnSpPr>
            <p:cNvPr id="117" name="直接连接符 116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 rot="16200000">
            <a:off x="2514570" y="3047156"/>
            <a:ext cx="85485" cy="135960"/>
            <a:chOff x="9018015" y="5203873"/>
            <a:chExt cx="113980" cy="181280"/>
          </a:xfrm>
        </p:grpSpPr>
        <p:cxnSp>
          <p:nvCxnSpPr>
            <p:cNvPr id="120" name="直接连接符 119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文本框 121"/>
          <p:cNvSpPr txBox="1"/>
          <p:nvPr/>
        </p:nvSpPr>
        <p:spPr>
          <a:xfrm>
            <a:off x="9479164" y="2117612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593249" y="2471494"/>
            <a:ext cx="93166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25" dirty="0"/>
              <a:t>{</a:t>
            </a:r>
            <a:r>
              <a:rPr lang="en-US" altLang="zh-CN" sz="825" dirty="0">
                <a:solidFill>
                  <a:srgbClr val="FF0000"/>
                </a:solidFill>
              </a:rPr>
              <a:t>Switch</a:t>
            </a:r>
            <a:r>
              <a:rPr lang="en-US" altLang="zh-CN" sz="825" dirty="0"/>
              <a:t>,0000,led}</a:t>
            </a:r>
            <a:endParaRPr lang="zh-CN" altLang="en-US" sz="825" dirty="0"/>
          </a:p>
        </p:txBody>
      </p:sp>
      <p:sp>
        <p:nvSpPr>
          <p:cNvPr id="124" name="文本框 123"/>
          <p:cNvSpPr txBox="1"/>
          <p:nvPr/>
        </p:nvSpPr>
        <p:spPr>
          <a:xfrm>
            <a:off x="10037392" y="2547554"/>
            <a:ext cx="284706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AN</a:t>
            </a:r>
            <a:endParaRPr lang="zh-CN" altLang="en-US" sz="105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10042696" y="2780380"/>
            <a:ext cx="271882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DP</a:t>
            </a:r>
            <a:endParaRPr lang="zh-CN" altLang="en-US" sz="105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9961316" y="3024692"/>
            <a:ext cx="352033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A2G</a:t>
            </a:r>
            <a:endParaRPr lang="zh-CN" altLang="en-US" sz="1050" dirty="0"/>
          </a:p>
        </p:txBody>
      </p:sp>
      <p:cxnSp>
        <p:nvCxnSpPr>
          <p:cNvPr id="127" name="直接箭头连接符 126"/>
          <p:cNvCxnSpPr>
            <a:stCxn id="124" idx="3"/>
          </p:cNvCxnSpPr>
          <p:nvPr/>
        </p:nvCxnSpPr>
        <p:spPr>
          <a:xfrm>
            <a:off x="10298616" y="2662970"/>
            <a:ext cx="1911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25" idx="3"/>
          </p:cNvCxnSpPr>
          <p:nvPr/>
        </p:nvCxnSpPr>
        <p:spPr>
          <a:xfrm flipV="1">
            <a:off x="10291897" y="2893027"/>
            <a:ext cx="170479" cy="27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26" idx="3"/>
          </p:cNvCxnSpPr>
          <p:nvPr/>
        </p:nvCxnSpPr>
        <p:spPr>
          <a:xfrm flipV="1">
            <a:off x="10289865" y="3129196"/>
            <a:ext cx="187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84" idx="1"/>
          </p:cNvCxnSpPr>
          <p:nvPr/>
        </p:nvCxnSpPr>
        <p:spPr>
          <a:xfrm flipV="1">
            <a:off x="7149298" y="1672244"/>
            <a:ext cx="285545" cy="34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22" idx="1"/>
          </p:cNvCxnSpPr>
          <p:nvPr/>
        </p:nvCxnSpPr>
        <p:spPr>
          <a:xfrm>
            <a:off x="9291918" y="2233029"/>
            <a:ext cx="187246" cy="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913363" y="1235610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CLK100MHZ</a:t>
            </a:r>
            <a:endParaRPr lang="zh-CN" altLang="en-US" sz="1200" b="1" dirty="0"/>
          </a:p>
        </p:txBody>
      </p:sp>
      <p:cxnSp>
        <p:nvCxnSpPr>
          <p:cNvPr id="133" name="直接连接符 284"/>
          <p:cNvCxnSpPr/>
          <p:nvPr/>
        </p:nvCxnSpPr>
        <p:spPr>
          <a:xfrm>
            <a:off x="8315890" y="1420672"/>
            <a:ext cx="0" cy="13127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V="1">
            <a:off x="10081447" y="1864296"/>
            <a:ext cx="0" cy="189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9657241" y="1643721"/>
            <a:ext cx="782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CLK100MHZ</a:t>
            </a:r>
            <a:r>
              <a:rPr lang="en-US" altLang="zh-CN" sz="900" b="1" dirty="0">
                <a:solidFill>
                  <a:srgbClr val="FF0000"/>
                </a:solidFill>
              </a:rPr>
              <a:t> </a:t>
            </a:r>
            <a:endParaRPr lang="zh-CN" altLang="en-US" sz="900" b="1" dirty="0"/>
          </a:p>
        </p:txBody>
      </p:sp>
      <p:sp>
        <p:nvSpPr>
          <p:cNvPr id="136" name="文本框 135"/>
          <p:cNvSpPr txBox="1"/>
          <p:nvPr/>
        </p:nvSpPr>
        <p:spPr>
          <a:xfrm>
            <a:off x="6072880" y="4550043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readData</a:t>
            </a:r>
            <a:endParaRPr lang="zh-CN" altLang="en-US" sz="1200" dirty="0"/>
          </a:p>
        </p:txBody>
      </p:sp>
      <p:grpSp>
        <p:nvGrpSpPr>
          <p:cNvPr id="164" name="组合 163"/>
          <p:cNvGrpSpPr/>
          <p:nvPr/>
        </p:nvGrpSpPr>
        <p:grpSpPr>
          <a:xfrm>
            <a:off x="4658700" y="2817566"/>
            <a:ext cx="144000" cy="394605"/>
            <a:chOff x="3266963" y="3072745"/>
            <a:chExt cx="144000" cy="394605"/>
          </a:xfrm>
        </p:grpSpPr>
        <p:sp>
          <p:nvSpPr>
            <p:cNvPr id="139" name="梯形 138"/>
            <p:cNvSpPr/>
            <p:nvPr/>
          </p:nvSpPr>
          <p:spPr>
            <a:xfrm rot="5400000">
              <a:off x="3176963" y="3203427"/>
              <a:ext cx="324000" cy="144000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3284001" y="3072745"/>
              <a:ext cx="94376" cy="253916"/>
            </a:xfrm>
            <a:prstGeom prst="rect">
              <a:avLst/>
            </a:prstGeom>
            <a:noFill/>
          </p:spPr>
          <p:txBody>
            <a:bodyPr wrap="none" lIns="18000" rIns="7200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281829" y="3215283"/>
              <a:ext cx="91442" cy="252067"/>
            </a:xfrm>
            <a:prstGeom prst="rect">
              <a:avLst/>
            </a:prstGeom>
            <a:noFill/>
          </p:spPr>
          <p:txBody>
            <a:bodyPr wrap="square" lIns="18000" rIns="18000" rtlCol="0">
              <a:spAutoFit/>
            </a:bodyPr>
            <a:lstStyle/>
            <a:p>
              <a:r>
                <a:rPr lang="en-US" altLang="zh-CN" sz="1050" dirty="0"/>
                <a:t>1</a:t>
              </a:r>
              <a:endParaRPr lang="zh-CN" altLang="en-US" sz="1050" dirty="0"/>
            </a:p>
          </p:txBody>
        </p:sp>
      </p:grpSp>
      <p:cxnSp>
        <p:nvCxnSpPr>
          <p:cNvPr id="142" name="直接箭头连接符 26"/>
          <p:cNvCxnSpPr>
            <a:stCxn id="139" idx="0"/>
            <a:endCxn id="42" idx="1"/>
          </p:cNvCxnSpPr>
          <p:nvPr/>
        </p:nvCxnSpPr>
        <p:spPr>
          <a:xfrm>
            <a:off x="4802701" y="3020248"/>
            <a:ext cx="931719" cy="11986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27"/>
          <p:cNvCxnSpPr>
            <a:stCxn id="61" idx="3"/>
            <a:endCxn id="139" idx="1"/>
          </p:cNvCxnSpPr>
          <p:nvPr/>
        </p:nvCxnSpPr>
        <p:spPr>
          <a:xfrm>
            <a:off x="4285130" y="1859231"/>
            <a:ext cx="445570" cy="1017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4350332" y="182789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IorD</a:t>
            </a:r>
            <a:endParaRPr lang="zh-CN" altLang="en-US" sz="12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8675173" y="2371771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(16)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92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外围设备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47786" y="971534"/>
            <a:ext cx="537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计算机中除</a:t>
            </a:r>
            <a:r>
              <a:rPr lang="en-US" altLang="zh-CN" sz="2400" b="1" dirty="0"/>
              <a:t>CPU</a:t>
            </a:r>
            <a:r>
              <a:rPr lang="zh-CN" altLang="en-US" sz="2400" dirty="0"/>
              <a:t>和</a:t>
            </a:r>
            <a:r>
              <a:rPr lang="zh-CN" altLang="en-US" sz="2400" b="1" dirty="0"/>
              <a:t>内存</a:t>
            </a:r>
            <a:r>
              <a:rPr lang="zh-CN" altLang="en-US" sz="2400" dirty="0"/>
              <a:t>以外的所有设备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813" y="2973860"/>
            <a:ext cx="2444496" cy="244449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92604" y="2306647"/>
            <a:ext cx="3768757" cy="3588214"/>
            <a:chOff x="4206878" y="2286117"/>
            <a:chExt cx="3768757" cy="358821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700" y="2515942"/>
              <a:ext cx="3319272" cy="331927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436700" y="2286117"/>
              <a:ext cx="3319272" cy="3319273"/>
            </a:xfrm>
            <a:prstGeom prst="ellipse">
              <a:avLst/>
            </a:prstGeom>
            <a:noFill/>
          </p:spPr>
          <p:txBody>
            <a:bodyPr wrap="none" rtlCol="0">
              <a:prstTxWarp prst="textCircle">
                <a:avLst>
                  <a:gd name="adj" fmla="val 13828333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</a:rPr>
                <a:t>外存设备控制器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15970123">
              <a:off x="4206879" y="2555058"/>
              <a:ext cx="3319272" cy="3319273"/>
            </a:xfrm>
            <a:prstGeom prst="ellipse">
              <a:avLst/>
            </a:prstGeom>
            <a:noFill/>
          </p:spPr>
          <p:txBody>
            <a:bodyPr wrap="none" rtlCol="0">
              <a:prstTxWarp prst="textCircle">
                <a:avLst>
                  <a:gd name="adj" fmla="val 13828333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</a:rPr>
                <a:t>输入设备控制器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5675589">
              <a:off x="4656363" y="2555057"/>
              <a:ext cx="3319272" cy="3319273"/>
            </a:xfrm>
            <a:prstGeom prst="ellipse">
              <a:avLst/>
            </a:prstGeom>
            <a:noFill/>
          </p:spPr>
          <p:txBody>
            <a:bodyPr wrap="none" rtlCol="0">
              <a:prstTxWarp prst="textCircle">
                <a:avLst>
                  <a:gd name="adj" fmla="val 13828333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</a:rPr>
                <a:t>输出设备控制器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68368">
              <a:off x="5309970" y="5265121"/>
              <a:ext cx="7232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通信</a:t>
              </a:r>
              <a:endParaRPr lang="en-US" altLang="zh-CN" sz="14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控制器</a:t>
              </a:r>
              <a:endParaRPr lang="zh-CN" alt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0340340">
              <a:off x="6240556" y="5239998"/>
              <a:ext cx="7232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过程</a:t>
              </a:r>
              <a:endParaRPr lang="en-US" altLang="zh-CN" sz="14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控制器</a:t>
              </a:r>
              <a:endParaRPr lang="zh-CN" alt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41038" y="3353634"/>
            <a:ext cx="1682046" cy="1660256"/>
            <a:chOff x="5255313" y="3333104"/>
            <a:chExt cx="1682046" cy="1660256"/>
          </a:xfrm>
        </p:grpSpPr>
        <p:sp>
          <p:nvSpPr>
            <p:cNvPr id="15" name="箭头: 上下 14"/>
            <p:cNvSpPr/>
            <p:nvPr/>
          </p:nvSpPr>
          <p:spPr>
            <a:xfrm>
              <a:off x="6005921" y="3333104"/>
              <a:ext cx="180000" cy="432000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上下 15"/>
            <p:cNvSpPr/>
            <p:nvPr/>
          </p:nvSpPr>
          <p:spPr>
            <a:xfrm rot="5400000">
              <a:off x="6631359" y="3959578"/>
              <a:ext cx="180000" cy="432000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上下 16"/>
            <p:cNvSpPr/>
            <p:nvPr/>
          </p:nvSpPr>
          <p:spPr>
            <a:xfrm rot="5400000">
              <a:off x="5381313" y="3946651"/>
              <a:ext cx="180000" cy="432000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上下 17"/>
            <p:cNvSpPr/>
            <p:nvPr/>
          </p:nvSpPr>
          <p:spPr>
            <a:xfrm rot="1008341">
              <a:off x="5821074" y="4561360"/>
              <a:ext cx="180000" cy="432000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上下 18"/>
            <p:cNvSpPr/>
            <p:nvPr/>
          </p:nvSpPr>
          <p:spPr>
            <a:xfrm rot="20213900">
              <a:off x="6232177" y="4547614"/>
              <a:ext cx="180000" cy="432000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571164" y="3405735"/>
              <a:ext cx="10518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系统   总线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9303" y="3341824"/>
            <a:ext cx="1620471" cy="2478474"/>
            <a:chOff x="3203577" y="3321294"/>
            <a:chExt cx="1620471" cy="2478474"/>
          </a:xfrm>
        </p:grpSpPr>
        <p:sp>
          <p:nvSpPr>
            <p:cNvPr id="22" name="文本框 21"/>
            <p:cNvSpPr txBox="1"/>
            <p:nvPr/>
          </p:nvSpPr>
          <p:spPr>
            <a:xfrm>
              <a:off x="3498348" y="3321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键盘</a:t>
              </a:r>
              <a:endParaRPr lang="zh-CN" altLang="en-US" b="1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03197" y="385023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鼠标</a:t>
              </a:r>
              <a:endParaRPr lang="zh-CN" altLang="en-US" b="1" dirty="0"/>
            </a:p>
          </p:txBody>
        </p:sp>
        <p:sp>
          <p:nvSpPr>
            <p:cNvPr id="24" name="文本框 23"/>
            <p:cNvSpPr txBox="1"/>
            <p:nvPr/>
          </p:nvSpPr>
          <p:spPr>
            <a:xfrm rot="21038226">
              <a:off x="3353608" y="490810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扫描仪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03577" y="437917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麦克风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 rot="20815416">
              <a:off x="3604992" y="543043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触摸屏</a:t>
              </a:r>
              <a:endParaRPr lang="zh-CN" altLang="en-US" dirty="0"/>
            </a:p>
          </p:txBody>
        </p:sp>
        <p:cxnSp>
          <p:nvCxnSpPr>
            <p:cNvPr id="27" name="直接箭头连接符 26"/>
            <p:cNvCxnSpPr>
              <a:stCxn id="22" idx="3"/>
            </p:cNvCxnSpPr>
            <p:nvPr/>
          </p:nvCxnSpPr>
          <p:spPr>
            <a:xfrm>
              <a:off x="4144679" y="3505960"/>
              <a:ext cx="384110" cy="1054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3" idx="3"/>
            </p:cNvCxnSpPr>
            <p:nvPr/>
          </p:nvCxnSpPr>
          <p:spPr>
            <a:xfrm>
              <a:off x="4049528" y="4034898"/>
              <a:ext cx="381225" cy="342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5" idx="3"/>
            </p:cNvCxnSpPr>
            <p:nvPr/>
          </p:nvCxnSpPr>
          <p:spPr>
            <a:xfrm flipV="1">
              <a:off x="4080740" y="4479720"/>
              <a:ext cx="398971" cy="84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4" idx="3"/>
            </p:cNvCxnSpPr>
            <p:nvPr/>
          </p:nvCxnSpPr>
          <p:spPr>
            <a:xfrm flipV="1">
              <a:off x="4224928" y="4912543"/>
              <a:ext cx="378495" cy="1088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6" idx="3"/>
            </p:cNvCxnSpPr>
            <p:nvPr/>
          </p:nvCxnSpPr>
          <p:spPr>
            <a:xfrm flipV="1">
              <a:off x="4470782" y="5280773"/>
              <a:ext cx="353266" cy="2351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430236" y="5771689"/>
            <a:ext cx="1107996" cy="835485"/>
            <a:chOff x="6344511" y="5751158"/>
            <a:chExt cx="1107996" cy="835485"/>
          </a:xfrm>
        </p:grpSpPr>
        <p:sp>
          <p:nvSpPr>
            <p:cNvPr id="33" name="文本框 32"/>
            <p:cNvSpPr txBox="1"/>
            <p:nvPr/>
          </p:nvSpPr>
          <p:spPr>
            <a:xfrm rot="20736708">
              <a:off x="6344511" y="62173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过程设备</a:t>
              </a:r>
              <a:endParaRPr lang="zh-CN" altLang="en-US" dirty="0"/>
            </a:p>
          </p:txBody>
        </p:sp>
        <p:cxnSp>
          <p:nvCxnSpPr>
            <p:cNvPr id="34" name="直接箭头连接符 33"/>
            <p:cNvCxnSpPr>
              <a:endCxn id="33" idx="0"/>
            </p:cNvCxnSpPr>
            <p:nvPr/>
          </p:nvCxnSpPr>
          <p:spPr>
            <a:xfrm>
              <a:off x="6653486" y="5751158"/>
              <a:ext cx="199135" cy="471945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577294" y="1815576"/>
            <a:ext cx="3059594" cy="1001930"/>
            <a:chOff x="4491569" y="1795046"/>
            <a:chExt cx="3059594" cy="1001930"/>
          </a:xfrm>
        </p:grpSpPr>
        <p:sp>
          <p:nvSpPr>
            <p:cNvPr id="36" name="文本框 35"/>
            <p:cNvSpPr txBox="1"/>
            <p:nvPr/>
          </p:nvSpPr>
          <p:spPr>
            <a:xfrm rot="19364181">
              <a:off x="4491569" y="2164587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磁盘</a:t>
              </a:r>
              <a:endParaRPr lang="zh-CN" altLang="en-US" b="1" dirty="0"/>
            </a:p>
          </p:txBody>
        </p:sp>
        <p:sp>
          <p:nvSpPr>
            <p:cNvPr id="37" name="文本框 36"/>
            <p:cNvSpPr txBox="1"/>
            <p:nvPr/>
          </p:nvSpPr>
          <p:spPr>
            <a:xfrm rot="20947761">
              <a:off x="5210699" y="18161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固态盘</a:t>
              </a:r>
              <a:endParaRPr lang="zh-CN" altLang="en-US" b="1" dirty="0"/>
            </a:p>
          </p:txBody>
        </p:sp>
        <p:sp>
          <p:nvSpPr>
            <p:cNvPr id="38" name="文本框 37"/>
            <p:cNvSpPr txBox="1"/>
            <p:nvPr/>
          </p:nvSpPr>
          <p:spPr>
            <a:xfrm rot="550118">
              <a:off x="6177355" y="17950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光盘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 rot="1575240">
              <a:off x="6904832" y="20064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磁带</a:t>
              </a:r>
              <a:endParaRPr lang="zh-CN" altLang="en-US" dirty="0"/>
            </a:p>
          </p:txBody>
        </p:sp>
        <p:cxnSp>
          <p:nvCxnSpPr>
            <p:cNvPr id="40" name="直接箭头连接符 39"/>
            <p:cNvCxnSpPr>
              <a:stCxn id="36" idx="2"/>
            </p:cNvCxnSpPr>
            <p:nvPr/>
          </p:nvCxnSpPr>
          <p:spPr>
            <a:xfrm>
              <a:off x="4926547" y="2496221"/>
              <a:ext cx="213192" cy="300755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7" idx="2"/>
            </p:cNvCxnSpPr>
            <p:nvPr/>
          </p:nvCxnSpPr>
          <p:spPr>
            <a:xfrm>
              <a:off x="5684108" y="2182209"/>
              <a:ext cx="77999" cy="358154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8" idx="2"/>
            </p:cNvCxnSpPr>
            <p:nvPr/>
          </p:nvCxnSpPr>
          <p:spPr>
            <a:xfrm flipH="1">
              <a:off x="6402243" y="2162019"/>
              <a:ext cx="68853" cy="384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9" idx="2"/>
            </p:cNvCxnSpPr>
            <p:nvPr/>
          </p:nvCxnSpPr>
          <p:spPr>
            <a:xfrm flipH="1">
              <a:off x="6914053" y="2356686"/>
              <a:ext cx="232258" cy="37586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4846080" y="5908901"/>
            <a:ext cx="1107996" cy="661999"/>
            <a:chOff x="4760355" y="5888370"/>
            <a:chExt cx="1107996" cy="661999"/>
          </a:xfrm>
        </p:grpSpPr>
        <p:sp>
          <p:nvSpPr>
            <p:cNvPr id="45" name="文本框 44"/>
            <p:cNvSpPr txBox="1"/>
            <p:nvPr/>
          </p:nvSpPr>
          <p:spPr>
            <a:xfrm rot="1458870">
              <a:off x="4760355" y="61810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通信设备</a:t>
              </a:r>
              <a:endParaRPr lang="zh-CN" altLang="en-US" dirty="0"/>
            </a:p>
          </p:txBody>
        </p:sp>
        <p:sp>
          <p:nvSpPr>
            <p:cNvPr id="46" name="闪电形 45"/>
            <p:cNvSpPr/>
            <p:nvPr/>
          </p:nvSpPr>
          <p:spPr>
            <a:xfrm rot="13850708">
              <a:off x="5415580" y="5789017"/>
              <a:ext cx="181047" cy="379753"/>
            </a:xfrm>
            <a:prstGeom prst="lightningBol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5791973" y="3806020"/>
            <a:ext cx="780176" cy="7801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CPU</a:t>
            </a:r>
            <a:r>
              <a:rPr lang="zh-CN" altLang="en-US" sz="1400" b="1" dirty="0">
                <a:solidFill>
                  <a:schemeClr val="tx1"/>
                </a:solidFill>
              </a:rPr>
              <a:t>内存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619904" y="3143937"/>
            <a:ext cx="1611677" cy="2417845"/>
            <a:chOff x="7534178" y="3123406"/>
            <a:chExt cx="1611677" cy="2417845"/>
          </a:xfrm>
        </p:grpSpPr>
        <p:sp>
          <p:nvSpPr>
            <p:cNvPr id="49" name="文本框 48"/>
            <p:cNvSpPr txBox="1"/>
            <p:nvPr/>
          </p:nvSpPr>
          <p:spPr>
            <a:xfrm>
              <a:off x="8092149" y="312340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显示器</a:t>
              </a:r>
              <a:endParaRPr lang="zh-CN" altLang="en-US" b="1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68692" y="37568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投影仪</a:t>
              </a:r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33033" y="451025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打印机</a:t>
              </a:r>
              <a:endParaRPr lang="zh-CN" altLang="en-US" b="1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025284" y="51719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音箱</a:t>
              </a:r>
              <a:endParaRPr lang="zh-CN" altLang="en-US" dirty="0"/>
            </a:p>
          </p:txBody>
        </p:sp>
        <p:cxnSp>
          <p:nvCxnSpPr>
            <p:cNvPr id="53" name="直接箭头连接符 52"/>
            <p:cNvCxnSpPr>
              <a:endCxn id="49" idx="1"/>
            </p:cNvCxnSpPr>
            <p:nvPr/>
          </p:nvCxnSpPr>
          <p:spPr>
            <a:xfrm flipV="1">
              <a:off x="7608813" y="3308072"/>
              <a:ext cx="483336" cy="1793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endCxn id="52" idx="1"/>
            </p:cNvCxnSpPr>
            <p:nvPr/>
          </p:nvCxnSpPr>
          <p:spPr>
            <a:xfrm>
              <a:off x="7534178" y="5050338"/>
              <a:ext cx="491106" cy="306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endCxn id="50" idx="1"/>
            </p:cNvCxnSpPr>
            <p:nvPr/>
          </p:nvCxnSpPr>
          <p:spPr>
            <a:xfrm flipV="1">
              <a:off x="7748087" y="3941507"/>
              <a:ext cx="520605" cy="5165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endCxn id="51" idx="1"/>
            </p:cNvCxnSpPr>
            <p:nvPr/>
          </p:nvCxnSpPr>
          <p:spPr>
            <a:xfrm>
              <a:off x="7725427" y="4544563"/>
              <a:ext cx="507606" cy="15035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8177874" y="3141698"/>
            <a:ext cx="877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显示器</a:t>
            </a:r>
            <a:endParaRPr lang="zh-CN" altLang="en-US" b="1" dirty="0"/>
          </a:p>
        </p:txBody>
      </p:sp>
      <p:sp>
        <p:nvSpPr>
          <p:cNvPr id="58" name="文本框 57"/>
          <p:cNvSpPr txBox="1"/>
          <p:nvPr/>
        </p:nvSpPr>
        <p:spPr>
          <a:xfrm rot="19364181">
            <a:off x="4567821" y="2174798"/>
            <a:ext cx="6463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磁盘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 rot="1102630">
            <a:off x="4699821" y="2766265"/>
            <a:ext cx="2963651" cy="3001023"/>
          </a:xfrm>
          <a:prstGeom prst="ellipse">
            <a:avLst/>
          </a:prstGeom>
          <a:noFill/>
        </p:spPr>
        <p:txBody>
          <a:bodyPr wrap="none" rtlCol="0">
            <a:prstTxWarp prst="textCircle">
              <a:avLst>
                <a:gd name="adj" fmla="val 13828333"/>
              </a:avLst>
            </a:prstTxWarp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I/O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接口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8" y="5661804"/>
            <a:ext cx="1103653" cy="10817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8404" y="39912"/>
            <a:ext cx="7886700" cy="946427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zh-CN" altLang="en-US" sz="3600" spc="600" dirty="0">
                <a:solidFill>
                  <a:schemeClr val="bg1"/>
                </a:solidFill>
              </a:rPr>
              <a:t>参考资料</a:t>
            </a:r>
            <a:endParaRPr lang="zh-CN" altLang="en-US" sz="3600" spc="600" dirty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289346" y="1060038"/>
            <a:ext cx="4487872" cy="139482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b="1" dirty="0"/>
              <a:t>数字设计和计算机体系结构</a:t>
            </a:r>
            <a:br>
              <a:rPr lang="en-US" altLang="zh-CN" sz="2400" dirty="0"/>
            </a:br>
            <a:r>
              <a:rPr lang="en-US" altLang="zh-CN" sz="2000" spc="-100" dirty="0"/>
              <a:t>Digital Design and Computer Architecture  2nd</a:t>
            </a:r>
            <a:endParaRPr lang="zh-CN" altLang="en-US" spc="-100" dirty="0"/>
          </a:p>
        </p:txBody>
      </p:sp>
      <p:sp>
        <p:nvSpPr>
          <p:cNvPr id="15" name="矩形 14"/>
          <p:cNvSpPr/>
          <p:nvPr/>
        </p:nvSpPr>
        <p:spPr>
          <a:xfrm>
            <a:off x="4289347" y="3094991"/>
            <a:ext cx="5082094" cy="15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计算机组成原理与接口技术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基于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架构</a:t>
            </a:r>
            <a:endParaRPr lang="en-US" altLang="zh-CN" sz="2000" b="1" dirty="0"/>
          </a:p>
          <a:p>
            <a:r>
              <a:rPr lang="zh-CN" altLang="en-US" sz="2000" b="1" dirty="0"/>
              <a:t>实验教程</a:t>
            </a:r>
            <a:r>
              <a:rPr lang="zh-CN" altLang="en-US" sz="2000" dirty="0"/>
              <a:t>（第</a:t>
            </a:r>
            <a:r>
              <a:rPr lang="en-US" altLang="zh-CN" sz="2000" dirty="0"/>
              <a:t>2</a:t>
            </a:r>
            <a:r>
              <a:rPr lang="zh-CN" altLang="en-US" sz="2000" dirty="0"/>
              <a:t>版）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左冬红，清华大学出版社，</a:t>
            </a:r>
            <a:r>
              <a:rPr lang="en-US" altLang="zh-CN" sz="2000" dirty="0"/>
              <a:t>2019</a:t>
            </a:r>
            <a:r>
              <a:rPr lang="zh-CN" altLang="en-US" sz="2000" dirty="0"/>
              <a:t>，</a:t>
            </a:r>
            <a:r>
              <a:rPr lang="zh-CN" altLang="en-US" sz="2200" b="1" dirty="0"/>
              <a:t>第</a:t>
            </a:r>
            <a:r>
              <a:rPr lang="en-US" altLang="zh-CN" sz="2200" b="1" dirty="0"/>
              <a:t>7</a:t>
            </a:r>
            <a:r>
              <a:rPr lang="zh-CN" altLang="en-US" sz="2200" b="1" dirty="0"/>
              <a:t>章</a:t>
            </a:r>
            <a:endParaRPr lang="zh-CN" altLang="en-US" sz="2200" b="1" dirty="0"/>
          </a:p>
        </p:txBody>
      </p:sp>
      <p:sp>
        <p:nvSpPr>
          <p:cNvPr id="11" name="矩形 10"/>
          <p:cNvSpPr/>
          <p:nvPr/>
        </p:nvSpPr>
        <p:spPr>
          <a:xfrm>
            <a:off x="4270289" y="5124091"/>
            <a:ext cx="6143815" cy="123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计算机组成原理与接口技术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基于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架构</a:t>
            </a:r>
            <a:r>
              <a:rPr lang="zh-CN" altLang="en-US" sz="2000" dirty="0"/>
              <a:t>（第</a:t>
            </a:r>
            <a:r>
              <a:rPr lang="en-US" altLang="zh-CN" sz="2000" dirty="0"/>
              <a:t>2</a:t>
            </a:r>
            <a:r>
              <a:rPr lang="zh-CN" altLang="en-US" sz="2000" dirty="0"/>
              <a:t>版）</a:t>
            </a:r>
            <a:br>
              <a:rPr lang="en-US" altLang="zh-CN" sz="2000" b="1" dirty="0"/>
            </a:br>
            <a:r>
              <a:rPr lang="zh-CN" altLang="en-US" sz="2000" dirty="0"/>
              <a:t>左冬红，清华大学出版社，</a:t>
            </a:r>
            <a:r>
              <a:rPr lang="en-US" altLang="zh-CN" sz="2000" dirty="0"/>
              <a:t>2020</a:t>
            </a:r>
            <a:r>
              <a:rPr lang="zh-CN" altLang="en-US" sz="2000" dirty="0"/>
              <a:t>，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7</a:t>
            </a:r>
            <a:r>
              <a:rPr lang="zh-CN" altLang="en-US" sz="2000" b="1" dirty="0"/>
              <a:t>章</a:t>
            </a:r>
            <a:endParaRPr lang="zh-CN" altLang="en-US" sz="2000" b="1" dirty="0"/>
          </a:p>
        </p:txBody>
      </p:sp>
      <p:sp>
        <p:nvSpPr>
          <p:cNvPr id="13" name="矩形 12"/>
          <p:cNvSpPr/>
          <p:nvPr/>
        </p:nvSpPr>
        <p:spPr>
          <a:xfrm>
            <a:off x="4289346" y="1973386"/>
            <a:ext cx="3814634" cy="96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David Money Harris</a:t>
            </a:r>
            <a:r>
              <a:rPr lang="zh-CN" altLang="en-US" sz="2000" dirty="0"/>
              <a:t>，陈俊颖 译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机械工业出版社，</a:t>
            </a:r>
            <a:r>
              <a:rPr lang="en-US" altLang="zh-CN" sz="2000" dirty="0"/>
              <a:t>2016</a:t>
            </a:r>
            <a:r>
              <a:rPr lang="zh-CN" altLang="en-US" sz="2000" dirty="0"/>
              <a:t>，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章</a:t>
            </a:r>
            <a:endParaRPr lang="zh-CN" altLang="en-US" sz="20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4242" y="1185851"/>
            <a:ext cx="1180130" cy="16763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68" y="5076891"/>
            <a:ext cx="1290366" cy="1741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69" y="3138488"/>
            <a:ext cx="1290366" cy="172397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91316" y="3024963"/>
            <a:ext cx="8054163" cy="37931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2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接口技术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70180" y="876963"/>
            <a:ext cx="11222699" cy="511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highlight>
                  <a:srgbClr val="FFFF00"/>
                </a:highlight>
              </a:rPr>
              <a:t>输入</a:t>
            </a:r>
            <a:r>
              <a:rPr lang="en-US" altLang="zh-CN" sz="2400" dirty="0">
                <a:highlight>
                  <a:srgbClr val="FFFF00"/>
                </a:highlight>
              </a:rPr>
              <a:t>/</a:t>
            </a:r>
            <a:r>
              <a:rPr lang="zh-CN" altLang="en-US" sz="2400" dirty="0">
                <a:highlight>
                  <a:srgbClr val="FFFF00"/>
                </a:highlight>
              </a:rPr>
              <a:t>输出（</a:t>
            </a:r>
            <a:r>
              <a:rPr lang="en-US" altLang="zh-CN" sz="2400" b="1" dirty="0">
                <a:highlight>
                  <a:srgbClr val="FFFF00"/>
                </a:highlight>
              </a:rPr>
              <a:t>I/O</a:t>
            </a:r>
            <a:r>
              <a:rPr lang="zh-CN" altLang="en-US" sz="2400" dirty="0">
                <a:highlight>
                  <a:srgbClr val="FFFF00"/>
                </a:highlight>
              </a:rPr>
              <a:t>）</a:t>
            </a:r>
            <a:r>
              <a:rPr lang="zh-CN" altLang="en-US" sz="2400" dirty="0"/>
              <a:t>：计算机与外界的信息交换。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计算机与外界的信息交换是通过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</a:t>
            </a:r>
            <a:r>
              <a:rPr lang="zh-CN" altLang="en-US" sz="2400" dirty="0"/>
              <a:t>进行。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一种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</a:t>
            </a:r>
            <a:r>
              <a:rPr lang="zh-CN" altLang="en-US" sz="2400" dirty="0"/>
              <a:t>与计算机就需要一个连接电路：</a:t>
            </a:r>
            <a:r>
              <a:rPr lang="en-US" altLang="zh-CN" sz="2400" b="1" dirty="0">
                <a:highlight>
                  <a:srgbClr val="FFFF00"/>
                </a:highlight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I/O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接口</a:t>
            </a: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highlight>
                  <a:srgbClr val="FFFF00"/>
                </a:highlight>
              </a:rPr>
              <a:t>设备识别</a:t>
            </a:r>
            <a:r>
              <a:rPr lang="zh-CN" altLang="en-US" sz="2400" dirty="0"/>
              <a:t>：处理器如何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</a:t>
            </a:r>
            <a:r>
              <a:rPr lang="zh-CN" altLang="en-US" sz="2400" dirty="0"/>
              <a:t>外部设备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highlight>
                  <a:srgbClr val="FFFF00"/>
                </a:highlight>
              </a:rPr>
              <a:t>设备通信</a:t>
            </a:r>
            <a:r>
              <a:rPr lang="zh-CN" altLang="en-US" sz="2400" dirty="0"/>
              <a:t>：处理器如何与外设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交换信息</a:t>
            </a:r>
            <a:r>
              <a:rPr lang="zh-CN" altLang="en-US" sz="2400" dirty="0"/>
              <a:t>，进行</a:t>
            </a:r>
            <a:r>
              <a:rPr lang="zh-CN" altLang="en-US" sz="2400" b="1" dirty="0"/>
              <a:t>状态</a:t>
            </a:r>
            <a:r>
              <a:rPr lang="zh-CN" altLang="en-US" sz="2400" dirty="0"/>
              <a:t>、</a:t>
            </a:r>
            <a:r>
              <a:rPr lang="zh-CN" altLang="en-US" sz="2400" b="1" dirty="0"/>
              <a:t>控制信号</a:t>
            </a:r>
            <a:r>
              <a:rPr lang="zh-CN" altLang="en-US" sz="2400" dirty="0"/>
              <a:t>、</a:t>
            </a:r>
            <a:r>
              <a:rPr lang="zh-CN" altLang="en-US" sz="2400" b="1" dirty="0"/>
              <a:t>数据</a:t>
            </a:r>
            <a:r>
              <a:rPr lang="zh-CN" altLang="en-US" sz="2400" dirty="0"/>
              <a:t> 交换。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接口控制方式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查询方式</a:t>
            </a:r>
            <a:r>
              <a:rPr lang="zh-CN" altLang="en-US" sz="2400" dirty="0"/>
              <a:t>：</a:t>
            </a:r>
            <a:r>
              <a:rPr lang="zh-CN" altLang="en-US" sz="2400" dirty="0">
                <a:highlight>
                  <a:srgbClr val="FFFF00"/>
                </a:highlight>
              </a:rPr>
              <a:t>处理器在传送数据之前查询是否允许传送数据</a:t>
            </a:r>
            <a:r>
              <a:rPr lang="en-US" altLang="zh-CN" sz="2400" dirty="0">
                <a:highlight>
                  <a:srgbClr val="FFFF00"/>
                </a:highlight>
              </a:rPr>
              <a:t>.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中断方式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DMA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方式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88058" y="5101881"/>
            <a:ext cx="3848418" cy="10439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接口中有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  <a:r>
              <a:rPr lang="zh-CN" altLang="en-US" sz="2000" u="sng" dirty="0">
                <a:latin typeface="黑体" panose="02010609060101010101" pitchFamily="49" charset="-122"/>
                <a:ea typeface="黑体" panose="02010609060101010101" pitchFamily="49" charset="-122"/>
              </a:rPr>
              <a:t>寄存器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数据端口、状态端口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、控制端口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12267" y="21869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通信的桥梁</a:t>
            </a:r>
            <a:endParaRPr lang="zh-CN" altLang="en-US" sz="20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4967"/>
            <a:ext cx="12196220" cy="792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接口结构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8924" y="861928"/>
            <a:ext cx="11677059" cy="122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标准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I/O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结构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：接口为专有设备，不同于普通存储器。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存储器映像</a:t>
            </a:r>
            <a:r>
              <a:rPr lang="en-US" altLang="zh-CN" sz="2800" b="1" dirty="0">
                <a:solidFill>
                  <a:srgbClr val="FF0000"/>
                </a:solidFill>
              </a:rPr>
              <a:t>I/O</a:t>
            </a:r>
            <a:r>
              <a:rPr lang="zh-CN" altLang="en-US" sz="2800" b="1" dirty="0">
                <a:solidFill>
                  <a:srgbClr val="FF0000"/>
                </a:solidFill>
              </a:rPr>
              <a:t>接口</a:t>
            </a:r>
            <a:r>
              <a:rPr lang="zh-CN" altLang="en-US" sz="2400" dirty="0"/>
              <a:t>：</a:t>
            </a:r>
            <a:r>
              <a:rPr lang="zh-CN" altLang="en-US" sz="2000" dirty="0">
                <a:highlight>
                  <a:srgbClr val="FFFF00"/>
                </a:highlight>
              </a:rPr>
              <a:t>将 </a:t>
            </a:r>
            <a:r>
              <a:rPr lang="en-US" altLang="zh-CN" sz="2500" b="1" dirty="0">
                <a:highlight>
                  <a:srgbClr val="FFFF00"/>
                </a:highlight>
              </a:rPr>
              <a:t>I/O</a:t>
            </a:r>
            <a:r>
              <a:rPr lang="zh-CN" altLang="en-US" sz="25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接口的地址空间 </a:t>
            </a:r>
            <a:r>
              <a:rPr lang="zh-CN" altLang="en-US" sz="2000" dirty="0">
                <a:highlight>
                  <a:srgbClr val="FFFF00"/>
                </a:highlight>
              </a:rPr>
              <a:t>映像到 </a:t>
            </a:r>
            <a:r>
              <a:rPr lang="zh-CN" altLang="en-US" sz="25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存储器的部分地址空间</a:t>
            </a:r>
            <a:endParaRPr lang="zh-CN" altLang="en-US" sz="2500" b="1" dirty="0">
              <a:highlight>
                <a:srgbClr val="FFFF00"/>
              </a:highligh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31000" y="2993407"/>
            <a:ext cx="190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I/O</a:t>
            </a:r>
            <a:r>
              <a:rPr lang="zh-CN" altLang="en-US" sz="2400" b="1" dirty="0"/>
              <a:t>接口空间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3517900" y="2902097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17900" y="4451497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08626" y="31667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存储器空间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08626" y="47030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存储器空间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7900" y="3816497"/>
            <a:ext cx="190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I/O</a:t>
            </a:r>
            <a:r>
              <a:rPr lang="zh-CN" altLang="en-US" sz="2400" b="1" dirty="0"/>
              <a:t>接口空间</a:t>
            </a:r>
            <a:endParaRPr lang="zh-CN" altLang="en-US" b="1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422900" y="3017540"/>
            <a:ext cx="1308100" cy="77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5422900" y="3628407"/>
            <a:ext cx="1308101" cy="82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636001" y="340640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/>
              <a:t>000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636001" y="28688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/>
              <a:t>3FF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2531732" y="506709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0x00000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4471" y="442574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0x3FFFF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31733" y="418617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/>
              <a:t>40000</a:t>
            </a:r>
            <a:endParaRPr lang="zh-CN" alt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531733" y="376707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/>
              <a:t>403FF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2531733" y="354482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0x40400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31733" y="282713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0xFFFFF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45590" y="457539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嵌入式处理器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基本都采用这种结构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234" y="5967331"/>
            <a:ext cx="10853531" cy="497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/>
              <a:t>处理器不需要提供专门的接口控制总线，可采用与访问</a:t>
            </a:r>
            <a:r>
              <a:rPr lang="zh-CN" altLang="en-US" sz="2200" b="1" dirty="0"/>
              <a:t>存储器</a:t>
            </a:r>
            <a:r>
              <a:rPr lang="zh-CN" altLang="en-US" sz="2200" dirty="0"/>
              <a:t>一样的方式访问</a:t>
            </a:r>
            <a:r>
              <a:rPr lang="en-US" altLang="zh-CN" sz="2200" dirty="0"/>
              <a:t>I/O</a:t>
            </a:r>
            <a:r>
              <a:rPr lang="zh-CN" altLang="en-US" sz="2200" dirty="0"/>
              <a:t>接口。</a:t>
            </a:r>
            <a:endParaRPr lang="en-US" altLang="zh-CN" sz="22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2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存储器映像 </a:t>
            </a:r>
            <a:r>
              <a:rPr lang="en-US" altLang="zh-CN" dirty="0"/>
              <a:t>I/O </a:t>
            </a:r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08175" y="923090"/>
            <a:ext cx="8375650" cy="289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/>
              <a:t>特点</a:t>
            </a:r>
            <a:endParaRPr lang="en-US" altLang="zh-CN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I/O</a:t>
            </a:r>
            <a:r>
              <a:rPr lang="zh-CN" altLang="en-US" sz="2400" dirty="0"/>
              <a:t>接口与存储器</a:t>
            </a:r>
            <a:r>
              <a:rPr lang="zh-CN" altLang="en-US" sz="2400" b="1" dirty="0"/>
              <a:t>共用</a:t>
            </a:r>
            <a:r>
              <a:rPr lang="zh-CN" altLang="en-US" sz="2400" dirty="0"/>
              <a:t>同一个地址空间；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每一个</a:t>
            </a:r>
            <a:r>
              <a:rPr lang="en-US" altLang="zh-CN" sz="2400" dirty="0"/>
              <a:t>I/O</a:t>
            </a:r>
            <a:r>
              <a:rPr lang="zh-CN" altLang="en-US" sz="2400" dirty="0"/>
              <a:t>设备占用存储器空间的一个地址；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ighlight>
                  <a:srgbClr val="FFFF00"/>
                </a:highlight>
              </a:rPr>
              <a:t>CPU</a:t>
            </a:r>
            <a:r>
              <a:rPr lang="zh-CN" altLang="en-US" sz="2400" dirty="0">
                <a:highlight>
                  <a:srgbClr val="FFFF00"/>
                </a:highlight>
              </a:rPr>
              <a:t>利用</a:t>
            </a:r>
            <a:r>
              <a:rPr lang="en-US" altLang="zh-CN" sz="2400" dirty="0" err="1">
                <a:solidFill>
                  <a:schemeClr val="accent5"/>
                </a:solidFill>
                <a:highlight>
                  <a:srgbClr val="FFFF00"/>
                </a:highlight>
              </a:rPr>
              <a:t>lw</a:t>
            </a:r>
            <a:r>
              <a:rPr lang="zh-CN" altLang="en-US" sz="2400" dirty="0">
                <a:highlight>
                  <a:srgbClr val="FFFF00"/>
                </a:highlight>
              </a:rPr>
              <a:t>、</a:t>
            </a:r>
            <a:r>
              <a:rPr lang="en-US" altLang="zh-CN" sz="2400" dirty="0" err="1">
                <a:solidFill>
                  <a:schemeClr val="accent5"/>
                </a:solidFill>
                <a:highlight>
                  <a:srgbClr val="FFFF00"/>
                </a:highlight>
              </a:rPr>
              <a:t>sw</a:t>
            </a:r>
            <a:r>
              <a:rPr lang="zh-CN" altLang="en-US" sz="2400" dirty="0">
                <a:highlight>
                  <a:srgbClr val="FFFF00"/>
                </a:highlight>
              </a:rPr>
              <a:t>等指令对</a:t>
            </a:r>
            <a:r>
              <a:rPr lang="en-US" altLang="zh-CN" sz="2400" dirty="0">
                <a:highlight>
                  <a:srgbClr val="FFFF00"/>
                </a:highlight>
              </a:rPr>
              <a:t>I/O</a:t>
            </a:r>
            <a:r>
              <a:rPr lang="zh-CN" altLang="en-US" sz="2400" dirty="0">
                <a:highlight>
                  <a:srgbClr val="FFFF00"/>
                </a:highlight>
              </a:rPr>
              <a:t>设备的管理；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CPU</a:t>
            </a:r>
            <a:r>
              <a:rPr lang="zh-CN" altLang="en-US" sz="2400" dirty="0"/>
              <a:t>利用</a:t>
            </a:r>
            <a:r>
              <a:rPr lang="zh-CN" altLang="en-US" sz="2400" b="1" dirty="0"/>
              <a:t>存储器读写信号</a:t>
            </a:r>
            <a:r>
              <a:rPr lang="zh-CN" altLang="en-US" sz="2400" dirty="0"/>
              <a:t>对</a:t>
            </a:r>
            <a:r>
              <a:rPr lang="en-US" altLang="zh-CN" sz="2400" dirty="0"/>
              <a:t>I/O</a:t>
            </a:r>
            <a:r>
              <a:rPr lang="zh-CN" altLang="en-US" sz="2400" dirty="0"/>
              <a:t>设备进行读写控制。</a:t>
            </a:r>
            <a:endParaRPr lang="en-US" altLang="zh-CN" sz="2400" dirty="0"/>
          </a:p>
        </p:txBody>
      </p:sp>
      <p:sp>
        <p:nvSpPr>
          <p:cNvPr id="10" name="梯形 9"/>
          <p:cNvSpPr/>
          <p:nvPr/>
        </p:nvSpPr>
        <p:spPr>
          <a:xfrm>
            <a:off x="1875885" y="4476520"/>
            <a:ext cx="2133600" cy="596900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10"/>
          <p:cNvSpPr/>
          <p:nvPr/>
        </p:nvSpPr>
        <p:spPr>
          <a:xfrm>
            <a:off x="1571085" y="5073420"/>
            <a:ext cx="2743200" cy="1231900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78506" y="459030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内的</a:t>
            </a:r>
            <a:r>
              <a:rPr lang="zh-CN" altLang="en-US" b="1" dirty="0"/>
              <a:t>寄存器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813451" y="5479305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CPU</a:t>
            </a:r>
            <a:r>
              <a:rPr lang="zh-CN" altLang="en-US" sz="2400" dirty="0"/>
              <a:t>外的</a:t>
            </a:r>
            <a:r>
              <a:rPr lang="zh-CN" altLang="en-US" sz="2400" b="1" dirty="0"/>
              <a:t>存储器</a:t>
            </a:r>
            <a:endParaRPr lang="zh-CN" altLang="en-US" sz="2400" b="1" dirty="0"/>
          </a:p>
        </p:txBody>
      </p:sp>
      <p:sp>
        <p:nvSpPr>
          <p:cNvPr id="14" name="梯形 13"/>
          <p:cNvSpPr/>
          <p:nvPr/>
        </p:nvSpPr>
        <p:spPr>
          <a:xfrm>
            <a:off x="7624939" y="4476520"/>
            <a:ext cx="2133600" cy="596900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梯形 14"/>
          <p:cNvSpPr/>
          <p:nvPr/>
        </p:nvSpPr>
        <p:spPr>
          <a:xfrm>
            <a:off x="7320139" y="5073420"/>
            <a:ext cx="2743200" cy="1231900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827560" y="459030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内的</a:t>
            </a:r>
            <a:r>
              <a:rPr lang="zh-CN" altLang="en-US" b="1" dirty="0"/>
              <a:t>寄存器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552257" y="5352572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CPU</a:t>
            </a:r>
            <a:r>
              <a:rPr lang="zh-CN" altLang="en-US" sz="2400" dirty="0"/>
              <a:t>外的</a:t>
            </a:r>
            <a:r>
              <a:rPr lang="zh-CN" altLang="en-US" sz="2400" b="1" dirty="0"/>
              <a:t>存储器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551042" y="5925620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外的</a:t>
            </a:r>
            <a:r>
              <a:rPr lang="en-US" altLang="zh-CN" b="1" dirty="0">
                <a:solidFill>
                  <a:srgbClr val="FF0000"/>
                </a:solidFill>
              </a:rPr>
              <a:t>I/O</a:t>
            </a:r>
            <a:r>
              <a:rPr lang="zh-CN" altLang="en-US" b="1" dirty="0">
                <a:solidFill>
                  <a:srgbClr val="FF0000"/>
                </a:solidFill>
              </a:rPr>
              <a:t>接口空间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409976" y="5906568"/>
            <a:ext cx="2556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箭头 18"/>
          <p:cNvSpPr/>
          <p:nvPr/>
        </p:nvSpPr>
        <p:spPr>
          <a:xfrm>
            <a:off x="5453140" y="5486428"/>
            <a:ext cx="903383" cy="405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726055" y="8397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342947" y="4334426"/>
            <a:ext cx="5056743" cy="2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状态端口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2949" y="3451428"/>
            <a:ext cx="5056743" cy="868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数据端口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存储器映像</a:t>
            </a:r>
            <a:r>
              <a:rPr lang="en-US" altLang="zh-CN" dirty="0"/>
              <a:t>I/O</a:t>
            </a:r>
            <a:r>
              <a:rPr lang="zh-CN" altLang="en-US" dirty="0">
                <a:solidFill>
                  <a:srgbClr val="FF0000"/>
                </a:solidFill>
              </a:rPr>
              <a:t>寻址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1453" y="926188"/>
            <a:ext cx="5056743" cy="105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高位</a:t>
            </a:r>
            <a:r>
              <a:rPr lang="zh-CN" altLang="en-US" sz="2400" b="1" dirty="0"/>
              <a:t>地址参与译码的方法</a:t>
            </a:r>
            <a:br>
              <a:rPr lang="en-US" altLang="zh-CN" sz="2400" b="1" dirty="0"/>
            </a:br>
            <a:r>
              <a:rPr lang="zh-CN" altLang="en-US" sz="2000" dirty="0">
                <a:highlight>
                  <a:srgbClr val="FFFF00"/>
                </a:highlight>
              </a:rPr>
              <a:t>产生</a:t>
            </a:r>
            <a:r>
              <a:rPr lang="zh-CN" altLang="en-US" sz="2000" b="1" dirty="0">
                <a:highlight>
                  <a:srgbClr val="FFFF00"/>
                </a:highlight>
              </a:rPr>
              <a:t>存储器读写信号</a:t>
            </a:r>
            <a:r>
              <a:rPr lang="zh-CN" altLang="en-US" sz="2000" dirty="0">
                <a:highlight>
                  <a:srgbClr val="FFFF00"/>
                </a:highlight>
              </a:rPr>
              <a:t>和</a:t>
            </a:r>
            <a:r>
              <a:rPr lang="en-US" altLang="zh-CN" sz="2000" b="1" dirty="0">
                <a:highlight>
                  <a:srgbClr val="FFFF00"/>
                </a:highlight>
              </a:rPr>
              <a:t>I/O</a:t>
            </a:r>
            <a:r>
              <a:rPr lang="zh-CN" altLang="en-US" sz="2000" b="1" dirty="0">
                <a:highlight>
                  <a:srgbClr val="FFFF00"/>
                </a:highlight>
              </a:rPr>
              <a:t>接口读写信号</a:t>
            </a:r>
            <a:endParaRPr lang="zh-CN" altLang="en-US" sz="2000" b="1" dirty="0">
              <a:highlight>
                <a:srgbClr val="FFFF00"/>
              </a:highligh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62346" y="4418019"/>
            <a:ext cx="1465243" cy="785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66963" y="488684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/>
              <a:t>00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3562346" y="3175128"/>
            <a:ext cx="1465243" cy="12408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I/O</a:t>
            </a:r>
            <a:r>
              <a:rPr lang="zh-CN" altLang="en-US" b="1" dirty="0">
                <a:solidFill>
                  <a:srgbClr val="FF0000"/>
                </a:solidFill>
              </a:rPr>
              <a:t>接口空间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38393" y="423016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924111" y="307292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b="1" dirty="0">
                <a:solidFill>
                  <a:srgbClr val="FF0000"/>
                </a:solidFill>
              </a:rPr>
              <a:t>F</a:t>
            </a:r>
            <a:r>
              <a:rPr lang="en-US" altLang="zh-CN" b="1" dirty="0"/>
              <a:t>F</a:t>
            </a:r>
            <a:endParaRPr lang="zh-CN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3562346" y="2119841"/>
            <a:ext cx="1465243" cy="1054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817441" y="1488030"/>
            <a:ext cx="1425855" cy="168614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24863" y="24985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存储器空间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28446" y="47003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存储器空间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42950" y="4306788"/>
            <a:ext cx="162812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rgbClr val="FF0000"/>
                </a:solidFill>
              </a:rPr>
              <a:t>状态端口  </a:t>
            </a:r>
            <a:r>
              <a:rPr lang="en-US" altLang="zh-CN" sz="1400" dirty="0">
                <a:solidFill>
                  <a:schemeClr val="tx1"/>
                </a:solidFill>
              </a:rPr>
              <a:t>[1:0]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42949" y="4016930"/>
            <a:ext cx="1628123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600" dirty="0">
                <a:solidFill>
                  <a:srgbClr val="FF0000"/>
                </a:solidFill>
              </a:rPr>
              <a:t>led</a:t>
            </a:r>
            <a:r>
              <a:rPr lang="zh-CN" altLang="en-US" sz="1600" dirty="0">
                <a:solidFill>
                  <a:srgbClr val="FF0000"/>
                </a:solidFill>
              </a:rPr>
              <a:t>端口 </a:t>
            </a:r>
            <a:r>
              <a:rPr lang="en-US" altLang="zh-CN" sz="1400" dirty="0">
                <a:solidFill>
                  <a:schemeClr val="tx1"/>
                </a:solidFill>
              </a:rPr>
              <a:t>[11:0]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342948" y="3738089"/>
            <a:ext cx="1628124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>
                <a:solidFill>
                  <a:srgbClr val="FF0000"/>
                </a:solidFill>
              </a:rPr>
              <a:t>Switch</a:t>
            </a:r>
            <a:r>
              <a:rPr lang="zh-CN" altLang="en-US" sz="1400" dirty="0">
                <a:solidFill>
                  <a:srgbClr val="FF0000"/>
                </a:solidFill>
              </a:rPr>
              <a:t>端口低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[7:0]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36195" y="430622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b="1" dirty="0"/>
              <a:t>0</a:t>
            </a:r>
            <a:r>
              <a:rPr lang="en-US" altLang="zh-CN" dirty="0"/>
              <a:t>  (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000 </a:t>
            </a:r>
            <a:r>
              <a:rPr lang="en-US" altLang="zh-CN" b="1" dirty="0"/>
              <a:t>00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6937740" y="4000978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b="1" dirty="0"/>
              <a:t>4</a:t>
            </a:r>
            <a:r>
              <a:rPr lang="en-US" altLang="zh-CN" dirty="0"/>
              <a:t>  (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000 </a:t>
            </a:r>
            <a:r>
              <a:rPr lang="en-US" altLang="zh-CN" b="1" dirty="0"/>
              <a:t>01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936195" y="371112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b="1" dirty="0"/>
              <a:t>8</a:t>
            </a:r>
            <a:r>
              <a:rPr lang="en-US" altLang="zh-CN" dirty="0"/>
              <a:t>  (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000 </a:t>
            </a:r>
            <a:r>
              <a:rPr lang="en-US" altLang="zh-CN" b="1" dirty="0"/>
              <a:t>10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cxnSp>
        <p:nvCxnSpPr>
          <p:cNvPr id="44" name="直接连接符 43"/>
          <p:cNvCxnSpPr/>
          <p:nvPr/>
        </p:nvCxnSpPr>
        <p:spPr>
          <a:xfrm>
            <a:off x="5027588" y="4416006"/>
            <a:ext cx="315360" cy="178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5027588" y="3451429"/>
            <a:ext cx="315360" cy="70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342948" y="3451428"/>
            <a:ext cx="1628126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>
                <a:solidFill>
                  <a:srgbClr val="FF0000"/>
                </a:solidFill>
              </a:rPr>
              <a:t>Switch</a:t>
            </a:r>
            <a:r>
              <a:rPr lang="zh-CN" altLang="en-US" sz="1400" dirty="0">
                <a:solidFill>
                  <a:srgbClr val="FF0000"/>
                </a:solidFill>
              </a:rPr>
              <a:t>端口高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[7:0]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936195" y="342610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b="1" dirty="0"/>
              <a:t>C</a:t>
            </a:r>
            <a:r>
              <a:rPr lang="en-US" altLang="zh-CN" dirty="0"/>
              <a:t>  (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000 </a:t>
            </a:r>
            <a:r>
              <a:rPr lang="en-US" altLang="zh-CN" b="1" dirty="0"/>
              <a:t>11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3710" y="4983894"/>
            <a:ext cx="4539058" cy="172612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232641" y="1948507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如，</a:t>
            </a:r>
            <a:r>
              <a:rPr lang="en-US" altLang="zh-CN" dirty="0" err="1"/>
              <a:t>dmem</a:t>
            </a:r>
            <a:r>
              <a:rPr lang="zh-CN" altLang="en-US" dirty="0"/>
              <a:t>的空间调整为：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8134157" y="3390900"/>
            <a:ext cx="306379" cy="1347788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333279" y="3035952"/>
            <a:ext cx="125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DataAdr[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en-US" altLang="zh-CN" sz="1600" dirty="0"/>
              <a:t>: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en-US" altLang="zh-CN" sz="1600" dirty="0"/>
              <a:t>]</a:t>
            </a:r>
            <a:endParaRPr lang="zh-CN" altLang="en-US" sz="16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/>
              <a:t> </a:t>
            </a:r>
            <a:r>
              <a:rPr lang="en-US" altLang="zh-CN"/>
              <a:t>/ 20</a:t>
            </a:r>
            <a:r>
              <a:rPr lang="zh-CN" altLang="en-US"/>
              <a:t>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41" y="2326243"/>
            <a:ext cx="4686913" cy="311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857998" y="823361"/>
            <a:ext cx="2286002" cy="2767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571997" y="866787"/>
            <a:ext cx="1533530" cy="2767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2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dirty="0"/>
              <a:t>NEXYS4 DDR</a:t>
            </a:r>
            <a:endParaRPr lang="zh-CN" altLang="en-US" dirty="0"/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3048000" y="823361"/>
          <a:ext cx="6096000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31     28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27     24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23     20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19     16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15     12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8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7          4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3          0</a:t>
                      </a:r>
                      <a:endParaRPr lang="zh-CN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zh-CN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流程图: 预定义过程 4"/>
          <p:cNvSpPr/>
          <p:nvPr/>
        </p:nvSpPr>
        <p:spPr>
          <a:xfrm rot="5400000">
            <a:off x="3075034" y="2643968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预定义过程 19"/>
          <p:cNvSpPr/>
          <p:nvPr/>
        </p:nvSpPr>
        <p:spPr>
          <a:xfrm rot="5400000">
            <a:off x="329626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预定义过程 20"/>
          <p:cNvSpPr/>
          <p:nvPr/>
        </p:nvSpPr>
        <p:spPr>
          <a:xfrm rot="5400000">
            <a:off x="408284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预定义过程 21"/>
          <p:cNvSpPr/>
          <p:nvPr/>
        </p:nvSpPr>
        <p:spPr>
          <a:xfrm rot="5400000">
            <a:off x="429915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56373" y="248795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36335" y="3069844"/>
            <a:ext cx="13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SW[15:8]</a:t>
            </a:r>
            <a:endParaRPr lang="zh-CN" altLang="en-US" dirty="0"/>
          </a:p>
        </p:txBody>
      </p:sp>
      <p:sp>
        <p:nvSpPr>
          <p:cNvPr id="23" name="流程图: 预定义过程 22"/>
          <p:cNvSpPr/>
          <p:nvPr/>
        </p:nvSpPr>
        <p:spPr>
          <a:xfrm rot="5400000">
            <a:off x="4599034" y="2643968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预定义过程 23"/>
          <p:cNvSpPr/>
          <p:nvPr/>
        </p:nvSpPr>
        <p:spPr>
          <a:xfrm rot="5400000">
            <a:off x="482026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预定义过程 24"/>
          <p:cNvSpPr/>
          <p:nvPr/>
        </p:nvSpPr>
        <p:spPr>
          <a:xfrm rot="5400000">
            <a:off x="560684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预定义过程 25"/>
          <p:cNvSpPr/>
          <p:nvPr/>
        </p:nvSpPr>
        <p:spPr>
          <a:xfrm rot="5400000">
            <a:off x="5823150" y="2643969"/>
            <a:ext cx="280220" cy="142567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080373" y="248795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660335" y="3069844"/>
            <a:ext cx="12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SW[7:0]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083520" y="2977512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12</a:t>
            </a:r>
            <a:r>
              <a:rPr lang="zh-CN" altLang="en-US" sz="2400" dirty="0"/>
              <a:t>位</a:t>
            </a:r>
            <a:r>
              <a:rPr lang="en-US" altLang="zh-CN" sz="2400" dirty="0"/>
              <a:t>led[11:0]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44" y="3884472"/>
            <a:ext cx="11800076" cy="25907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76230" y="5220295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4+8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662707" y="579865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62369" y="646072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58533" y="646072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63222" y="6467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39144" y="64751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64075" y="64751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989006" y="64751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83112" y="64751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77034" y="64751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76580" y="6467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387524" y="6467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26442" y="64607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602364" y="646795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166402" y="647517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10424454" y="6437536"/>
            <a:ext cx="1346516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265044" y="579865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867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查询方式</a:t>
            </a:r>
            <a:r>
              <a:rPr lang="en-US" altLang="zh-CN" sz="3600" dirty="0"/>
              <a:t>I/O</a:t>
            </a:r>
            <a:r>
              <a:rPr lang="zh-CN" altLang="en-US" sz="3600" dirty="0"/>
              <a:t>输入输出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34334" y="910234"/>
            <a:ext cx="8776762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增加两个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设备：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位开关输入、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个七段数码管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(led[11:0])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加法结果输出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0670" y="1426987"/>
            <a:ext cx="5997155" cy="76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9875" indent="-2698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按下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BTNR</a:t>
            </a:r>
            <a:r>
              <a:rPr lang="zh-CN" altLang="en-US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：开关已拨好，可</a:t>
            </a:r>
            <a:r>
              <a:rPr lang="zh-CN" altLang="en-US" u="sng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输入新数据</a:t>
            </a:r>
            <a:r>
              <a:rPr lang="en-US" altLang="zh-CN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,  status[1]=1</a:t>
            </a:r>
            <a:endParaRPr lang="en-US" altLang="zh-CN" dirty="0">
              <a:highlight>
                <a:srgbClr val="FFFF00"/>
              </a:highligh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9875" indent="-2698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按下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BTNL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已准备好，可</a:t>
            </a:r>
            <a:r>
              <a:rPr lang="zh-CN" altLang="en-US" u="sng" dirty="0">
                <a:latin typeface="楷体" panose="02010609060101010101" pitchFamily="49" charset="-122"/>
                <a:ea typeface="楷体" panose="02010609060101010101" pitchFamily="49" charset="-122"/>
              </a:rPr>
              <a:t>输出新数据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status[0]=1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92812" y="2218592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1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</a:t>
            </a:r>
            <a:r>
              <a:rPr lang="en-US" altLang="zh-CN" sz="1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  <a:r>
              <a:rPr lang="zh-CN" altLang="en-US" sz="1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实际上，这种设备是不需要查询状态就可以直接输入输出。</a:t>
            </a:r>
            <a:endParaRPr lang="zh-CN" altLang="en-US" sz="1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081" y="4276010"/>
            <a:ext cx="2605422" cy="240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数据端口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sz="1600" dirty="0"/>
              <a:t>2</a:t>
            </a:r>
            <a:r>
              <a:rPr lang="zh-CN" altLang="en-US" sz="1600" dirty="0"/>
              <a:t>个输入数据端口、</a:t>
            </a:r>
            <a:br>
              <a:rPr lang="en-US" altLang="zh-CN" sz="1600" dirty="0"/>
            </a:br>
            <a:r>
              <a:rPr lang="en-US" altLang="zh-CN" sz="1600" dirty="0"/>
              <a:t>1</a:t>
            </a:r>
            <a:r>
              <a:rPr lang="zh-CN" altLang="en-US" sz="1600" dirty="0"/>
              <a:t>个输出数据端口。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状态端口</a:t>
            </a:r>
            <a:r>
              <a:rPr lang="zh-CN" altLang="en-US" dirty="0"/>
              <a:t>：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1—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准备好</a:t>
            </a:r>
            <a:br>
              <a:rPr lang="en-US" altLang="zh-CN" sz="1400" dirty="0"/>
            </a:br>
            <a:br>
              <a:rPr lang="en-US" altLang="zh-CN" dirty="0"/>
            </a:b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385523" y="6333982"/>
            <a:ext cx="990367" cy="338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status[1]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1458287" y="6333982"/>
            <a:ext cx="954366" cy="33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status[0]</a:t>
            </a:r>
            <a:endParaRPr lang="zh-CN" altLang="en-US" sz="16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951861" y="871895"/>
            <a:ext cx="2069750" cy="5699939"/>
            <a:chOff x="6428147" y="49283"/>
            <a:chExt cx="2442050" cy="6540433"/>
          </a:xfrm>
        </p:grpSpPr>
        <p:sp>
          <p:nvSpPr>
            <p:cNvPr id="14" name="矩形 13"/>
            <p:cNvSpPr/>
            <p:nvPr/>
          </p:nvSpPr>
          <p:spPr>
            <a:xfrm>
              <a:off x="6811429" y="49283"/>
              <a:ext cx="1675488" cy="41613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读入状态端口</a:t>
              </a:r>
              <a:endParaRPr lang="zh-CN" altLang="en-US" sz="1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17051" y="742536"/>
              <a:ext cx="2064244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检测</a:t>
              </a:r>
              <a:r>
                <a:rPr lang="en-US" altLang="zh-CN" sz="1400" dirty="0"/>
                <a:t>switch</a:t>
              </a:r>
              <a:r>
                <a:rPr lang="zh-CN" altLang="en-US" sz="1400" dirty="0"/>
                <a:t>状态位</a:t>
              </a:r>
              <a:r>
                <a:rPr lang="en-US" altLang="zh-CN" sz="1400" dirty="0"/>
                <a:t>[1]</a:t>
              </a:r>
              <a:endParaRPr lang="zh-CN" altLang="en-US" sz="1400" dirty="0"/>
            </a:p>
          </p:txBody>
        </p:sp>
        <p:sp>
          <p:nvSpPr>
            <p:cNvPr id="16" name="流程图: 决策 15"/>
            <p:cNvSpPr/>
            <p:nvPr/>
          </p:nvSpPr>
          <p:spPr>
            <a:xfrm>
              <a:off x="7052349" y="1435789"/>
              <a:ext cx="1193647" cy="405183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=1</a:t>
              </a:r>
              <a:r>
                <a:rPr lang="zh-CN" altLang="en-US" sz="1400" dirty="0"/>
                <a:t>？</a:t>
              </a:r>
              <a:endParaRPr lang="zh-CN" altLang="en-US" sz="1400" dirty="0"/>
            </a:p>
          </p:txBody>
        </p:sp>
        <p:cxnSp>
          <p:nvCxnSpPr>
            <p:cNvPr id="17" name="直接箭头连接符 16"/>
            <p:cNvCxnSpPr>
              <a:stCxn id="14" idx="2"/>
              <a:endCxn id="15" idx="0"/>
            </p:cNvCxnSpPr>
            <p:nvPr/>
          </p:nvCxnSpPr>
          <p:spPr>
            <a:xfrm>
              <a:off x="7649173" y="465418"/>
              <a:ext cx="0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5" idx="2"/>
              <a:endCxn id="16" idx="0"/>
            </p:cNvCxnSpPr>
            <p:nvPr/>
          </p:nvCxnSpPr>
          <p:spPr>
            <a:xfrm>
              <a:off x="7649173" y="1158671"/>
              <a:ext cx="0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6428147" y="2118090"/>
              <a:ext cx="2442050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读入</a:t>
              </a:r>
              <a:r>
                <a:rPr lang="en-US" altLang="zh-CN" sz="1400" dirty="0"/>
                <a:t>switch</a:t>
              </a:r>
              <a:r>
                <a:rPr lang="zh-CN" altLang="en-US" sz="1400" dirty="0"/>
                <a:t>低</a:t>
              </a:r>
              <a:r>
                <a:rPr lang="en-US" altLang="zh-CN" sz="1400" dirty="0"/>
                <a:t>8</a:t>
              </a:r>
              <a:r>
                <a:rPr lang="zh-CN" altLang="en-US" sz="1400" dirty="0"/>
                <a:t>位数据</a:t>
              </a:r>
              <a:endParaRPr lang="zh-CN" altLang="en-US" sz="14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6428147" y="2811343"/>
              <a:ext cx="2442050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读入</a:t>
              </a:r>
              <a:r>
                <a:rPr lang="en-US" altLang="zh-CN" sz="1400" dirty="0"/>
                <a:t>switch</a:t>
              </a:r>
              <a:r>
                <a:rPr lang="zh-CN" altLang="en-US" sz="1400" dirty="0"/>
                <a:t>高</a:t>
              </a:r>
              <a:r>
                <a:rPr lang="en-US" altLang="zh-CN" sz="1400" dirty="0"/>
                <a:t>8</a:t>
              </a:r>
              <a:r>
                <a:rPr lang="zh-CN" altLang="en-US" sz="1400" dirty="0"/>
                <a:t>位数据</a:t>
              </a:r>
              <a:endParaRPr lang="zh-CN" altLang="en-US" sz="1400" dirty="0"/>
            </a:p>
          </p:txBody>
        </p:sp>
        <p:cxnSp>
          <p:nvCxnSpPr>
            <p:cNvPr id="23" name="直接箭头连接符 22"/>
            <p:cNvCxnSpPr>
              <a:stCxn id="16" idx="2"/>
              <a:endCxn id="19" idx="0"/>
            </p:cNvCxnSpPr>
            <p:nvPr/>
          </p:nvCxnSpPr>
          <p:spPr>
            <a:xfrm flipH="1">
              <a:off x="7649172" y="1840972"/>
              <a:ext cx="1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9" idx="2"/>
              <a:endCxn id="22" idx="0"/>
            </p:cNvCxnSpPr>
            <p:nvPr/>
          </p:nvCxnSpPr>
          <p:spPr>
            <a:xfrm>
              <a:off x="7649172" y="2534225"/>
              <a:ext cx="0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16" idx="3"/>
              <a:endCxn id="14" idx="3"/>
            </p:cNvCxnSpPr>
            <p:nvPr/>
          </p:nvCxnSpPr>
          <p:spPr>
            <a:xfrm flipV="1">
              <a:off x="8245996" y="257351"/>
              <a:ext cx="240921" cy="1381030"/>
            </a:xfrm>
            <a:prstGeom prst="bentConnector3">
              <a:avLst>
                <a:gd name="adj1" fmla="val 2744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6811429" y="4197849"/>
              <a:ext cx="1675488" cy="41613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highlight>
                    <a:srgbClr val="FFFF00"/>
                  </a:highlight>
                </a:rPr>
                <a:t>读入状态端口</a:t>
              </a:r>
              <a:endParaRPr lang="zh-CN" altLang="en-US" sz="1400" dirty="0">
                <a:highlight>
                  <a:srgbClr val="FFFF00"/>
                </a:highlight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17050" y="4891100"/>
              <a:ext cx="2064244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检测</a:t>
              </a:r>
              <a:r>
                <a:rPr lang="en-US" altLang="zh-CN" sz="1400" dirty="0"/>
                <a:t>LED</a:t>
              </a:r>
              <a:r>
                <a:rPr lang="zh-CN" altLang="en-US" sz="1400" dirty="0"/>
                <a:t>状态位</a:t>
              </a:r>
              <a:r>
                <a:rPr lang="en-US" altLang="zh-CN" sz="1400" dirty="0"/>
                <a:t>[0]</a:t>
              </a:r>
              <a:endParaRPr lang="zh-CN" altLang="en-US" sz="1400" dirty="0"/>
            </a:p>
          </p:txBody>
        </p:sp>
        <p:cxnSp>
          <p:nvCxnSpPr>
            <p:cNvPr id="28" name="直接箭头连接符 27"/>
            <p:cNvCxnSpPr>
              <a:stCxn id="22" idx="2"/>
              <a:endCxn id="29" idx="0"/>
            </p:cNvCxnSpPr>
            <p:nvPr/>
          </p:nvCxnSpPr>
          <p:spPr>
            <a:xfrm>
              <a:off x="7649172" y="3227478"/>
              <a:ext cx="0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6428147" y="3504596"/>
              <a:ext cx="2442050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计算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求和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直接箭头连接符 29"/>
            <p:cNvCxnSpPr>
              <a:stCxn id="29" idx="2"/>
              <a:endCxn id="26" idx="0"/>
            </p:cNvCxnSpPr>
            <p:nvPr/>
          </p:nvCxnSpPr>
          <p:spPr>
            <a:xfrm>
              <a:off x="7649172" y="3920731"/>
              <a:ext cx="1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6" idx="2"/>
              <a:endCxn id="27" idx="0"/>
            </p:cNvCxnSpPr>
            <p:nvPr/>
          </p:nvCxnSpPr>
          <p:spPr>
            <a:xfrm flipH="1">
              <a:off x="7649172" y="4613984"/>
              <a:ext cx="1" cy="277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流程图: 决策 31"/>
            <p:cNvSpPr/>
            <p:nvPr/>
          </p:nvSpPr>
          <p:spPr>
            <a:xfrm>
              <a:off x="7052348" y="5556980"/>
              <a:ext cx="1193647" cy="405183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=1</a:t>
              </a:r>
              <a:r>
                <a:rPr lang="zh-CN" altLang="en-US" sz="1400" dirty="0"/>
                <a:t>？</a:t>
              </a:r>
              <a:endParaRPr lang="zh-CN" altLang="en-US" sz="1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28147" y="6173580"/>
              <a:ext cx="2442050" cy="416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输出和到</a:t>
              </a:r>
              <a:r>
                <a:rPr lang="en-US" altLang="zh-CN" sz="1400" dirty="0"/>
                <a:t>LED</a:t>
              </a:r>
              <a:r>
                <a:rPr lang="zh-CN" altLang="en-US" sz="1400" dirty="0"/>
                <a:t>数据端口</a:t>
              </a:r>
              <a:endParaRPr lang="zh-CN" altLang="en-US" sz="1400" dirty="0"/>
            </a:p>
          </p:txBody>
        </p:sp>
        <p:cxnSp>
          <p:nvCxnSpPr>
            <p:cNvPr id="34" name="肘形连接符 33"/>
            <p:cNvCxnSpPr>
              <a:stCxn id="32" idx="3"/>
              <a:endCxn id="26" idx="3"/>
            </p:cNvCxnSpPr>
            <p:nvPr/>
          </p:nvCxnSpPr>
          <p:spPr>
            <a:xfrm flipV="1">
              <a:off x="8245995" y="4405917"/>
              <a:ext cx="240922" cy="1353655"/>
            </a:xfrm>
            <a:prstGeom prst="bentConnector3">
              <a:avLst>
                <a:gd name="adj1" fmla="val 24943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27" idx="2"/>
              <a:endCxn id="32" idx="0"/>
            </p:cNvCxnSpPr>
            <p:nvPr/>
          </p:nvCxnSpPr>
          <p:spPr>
            <a:xfrm>
              <a:off x="7649172" y="5307237"/>
              <a:ext cx="0" cy="249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32" idx="2"/>
              <a:endCxn id="33" idx="0"/>
            </p:cNvCxnSpPr>
            <p:nvPr/>
          </p:nvCxnSpPr>
          <p:spPr>
            <a:xfrm>
              <a:off x="7649172" y="5962163"/>
              <a:ext cx="0" cy="211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>
              <a:stCxn id="33" idx="2"/>
              <a:endCxn id="14" idx="1"/>
            </p:cNvCxnSpPr>
            <p:nvPr/>
          </p:nvCxnSpPr>
          <p:spPr>
            <a:xfrm rot="5400000" flipH="1">
              <a:off x="4064119" y="3004662"/>
              <a:ext cx="6332365" cy="837743"/>
            </a:xfrm>
            <a:prstGeom prst="bentConnector4">
              <a:avLst>
                <a:gd name="adj1" fmla="val -3610"/>
                <a:gd name="adj2" fmla="val 1730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7682344" y="1772159"/>
              <a:ext cx="460580" cy="31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70C0"/>
                  </a:solidFill>
                </a:rPr>
                <a:t>Yes</a:t>
              </a:r>
              <a:endParaRPr lang="zh-CN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66615" y="5896475"/>
              <a:ext cx="460580" cy="31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70C0"/>
                  </a:solidFill>
                </a:rPr>
                <a:t>Yes</a:t>
              </a:r>
              <a:endParaRPr lang="zh-CN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358904" y="1349101"/>
              <a:ext cx="435389" cy="31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70C0"/>
                  </a:solidFill>
                </a:rPr>
                <a:t>No</a:t>
              </a:r>
              <a:endParaRPr lang="zh-CN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353430" y="5477909"/>
              <a:ext cx="435389" cy="317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70C0"/>
                  </a:solidFill>
                </a:rPr>
                <a:t>No</a:t>
              </a:r>
              <a:endParaRPr lang="zh-CN" altLang="en-US" sz="14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019" y="3521711"/>
            <a:ext cx="2530749" cy="290349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589390" y="3570925"/>
            <a:ext cx="972488" cy="28931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20100000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ac100080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8c110080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32320002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1240fffd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8c130088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8c14008c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0293a820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8c110080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32320001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1240fffd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ac150084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rPr>
              <a:t>08000002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36115" y="3056250"/>
            <a:ext cx="353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两个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进制数相加的测试汇编代码：</a:t>
            </a:r>
            <a:endParaRPr lang="zh-CN" altLang="en-US" sz="1600" b="1" dirty="0"/>
          </a:p>
        </p:txBody>
      </p:sp>
      <p:sp>
        <p:nvSpPr>
          <p:cNvPr id="45" name="圆角矩形 44"/>
          <p:cNvSpPr/>
          <p:nvPr/>
        </p:nvSpPr>
        <p:spPr>
          <a:xfrm>
            <a:off x="3190831" y="4384403"/>
            <a:ext cx="1921883" cy="20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902948" y="6478229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还需要扩展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andi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指令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5522" y="5988244"/>
            <a:ext cx="990367" cy="338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switch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58287" y="5988244"/>
            <a:ext cx="954366" cy="33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LEDs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5" y="2976512"/>
            <a:ext cx="2539167" cy="126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149" y="3140766"/>
            <a:ext cx="3084403" cy="36632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60615" y="31043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仿真代码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56850" y="6524294"/>
            <a:ext cx="1346516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1694"/>
            <a:ext cx="12187856" cy="720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增加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en-US" dirty="0"/>
              <a:t>接口的</a:t>
            </a:r>
            <a:r>
              <a:rPr lang="en-US" altLang="zh-CN" dirty="0"/>
              <a:t>MIPS</a:t>
            </a:r>
            <a:r>
              <a:rPr lang="zh-CN" altLang="en-US" dirty="0">
                <a:solidFill>
                  <a:srgbClr val="0070C0"/>
                </a:solidFill>
              </a:rPr>
              <a:t>单周期</a:t>
            </a:r>
            <a:r>
              <a:rPr lang="zh-CN" altLang="en-US" dirty="0"/>
              <a:t>处理器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176928" y="1112745"/>
            <a:ext cx="4937218" cy="32822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数据存储译码器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720803" y="1112745"/>
            <a:ext cx="2581835" cy="4585447"/>
          </a:xfrm>
          <a:prstGeom prst="roundRect">
            <a:avLst>
              <a:gd name="adj" fmla="val 10941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67" idx="3"/>
            <a:endCxn id="32" idx="1"/>
          </p:cNvCxnSpPr>
          <p:nvPr/>
        </p:nvCxnSpPr>
        <p:spPr>
          <a:xfrm>
            <a:off x="4011284" y="4777507"/>
            <a:ext cx="1378497" cy="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00106" y="4537039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PC</a:t>
            </a:r>
            <a:endParaRPr lang="zh-CN" altLang="en-US" sz="12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389780" y="4526175"/>
            <a:ext cx="697596" cy="954741"/>
            <a:chOff x="6107953" y="2761128"/>
            <a:chExt cx="930128" cy="1272988"/>
          </a:xfrm>
        </p:grpSpPr>
        <p:sp>
          <p:nvSpPr>
            <p:cNvPr id="31" name="矩形 30"/>
            <p:cNvSpPr/>
            <p:nvPr/>
          </p:nvSpPr>
          <p:spPr>
            <a:xfrm>
              <a:off x="6107953" y="2761128"/>
              <a:ext cx="914400" cy="1272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zh-CN" altLang="en-US" sz="825" dirty="0"/>
                <a:t>指令存储器</a:t>
              </a:r>
              <a:endParaRPr lang="zh-CN" altLang="en-US" sz="825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107953" y="2930567"/>
              <a:ext cx="36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A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641374" y="2930567"/>
              <a:ext cx="396707" cy="369332"/>
            </a:xfrm>
            <a:prstGeom prst="rect">
              <a:avLst/>
            </a:prstGeom>
            <a:noFill/>
          </p:spPr>
          <p:txBody>
            <a:bodyPr wrap="none" rIns="27000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RD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直接箭头连接符 33"/>
          <p:cNvCxnSpPr>
            <a:stCxn id="53" idx="3"/>
            <a:endCxn id="42" idx="1"/>
          </p:cNvCxnSpPr>
          <p:nvPr/>
        </p:nvCxnSpPr>
        <p:spPr>
          <a:xfrm flipV="1">
            <a:off x="4025395" y="3383748"/>
            <a:ext cx="1345530" cy="41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54" idx="3"/>
            <a:endCxn id="44" idx="1"/>
          </p:cNvCxnSpPr>
          <p:nvPr/>
        </p:nvCxnSpPr>
        <p:spPr>
          <a:xfrm>
            <a:off x="4025395" y="3667216"/>
            <a:ext cx="1338812" cy="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305835" y="3433345"/>
            <a:ext cx="80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writeData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5367531" y="3039068"/>
            <a:ext cx="685801" cy="954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zh-CN" altLang="en-US" sz="825" dirty="0"/>
              <a:t>数据存储器</a:t>
            </a:r>
            <a:endParaRPr lang="zh-CN" altLang="en-US" sz="825" dirty="0"/>
          </a:p>
        </p:txBody>
      </p:sp>
      <p:sp>
        <p:nvSpPr>
          <p:cNvPr id="42" name="文本框 41"/>
          <p:cNvSpPr txBox="1"/>
          <p:nvPr/>
        </p:nvSpPr>
        <p:spPr>
          <a:xfrm>
            <a:off x="5370929" y="325678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53067" y="3247825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RD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64211" y="354141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365695" y="302976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974046" y="2847671"/>
            <a:ext cx="333746" cy="20774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/>
          <a:p>
            <a:r>
              <a:rPr lang="en-US" altLang="zh-CN" sz="1050" dirty="0" err="1"/>
              <a:t>clk</a:t>
            </a:r>
            <a:endParaRPr lang="zh-CN" altLang="en-US" sz="1050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5917968" y="2939078"/>
            <a:ext cx="0" cy="14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2133178" y="2995333"/>
            <a:ext cx="1878106" cy="22098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数据路径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837342" y="1484781"/>
            <a:ext cx="2362200" cy="117885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控制器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33177" y="3499595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3484141" y="3260939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aluout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3284711" y="3540259"/>
            <a:ext cx="785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writedata</a:t>
            </a:r>
            <a:endParaRPr lang="zh-CN" altLang="en-US" sz="1200" dirty="0"/>
          </a:p>
        </p:txBody>
      </p:sp>
      <p:sp>
        <p:nvSpPr>
          <p:cNvPr id="55" name="文本框 54"/>
          <p:cNvSpPr txBox="1"/>
          <p:nvPr/>
        </p:nvSpPr>
        <p:spPr>
          <a:xfrm>
            <a:off x="2112365" y="4795319"/>
            <a:ext cx="74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readdata</a:t>
            </a:r>
            <a:endParaRPr lang="zh-CN" altLang="en-US" sz="1200" dirty="0"/>
          </a:p>
        </p:txBody>
      </p:sp>
      <p:cxnSp>
        <p:nvCxnSpPr>
          <p:cNvPr id="56" name="肘形连接符 55"/>
          <p:cNvCxnSpPr>
            <a:stCxn id="78" idx="0"/>
            <a:endCxn id="55" idx="1"/>
          </p:cNvCxnSpPr>
          <p:nvPr/>
        </p:nvCxnSpPr>
        <p:spPr>
          <a:xfrm rot="5400000">
            <a:off x="4005075" y="2428935"/>
            <a:ext cx="600632" cy="4386050"/>
          </a:xfrm>
          <a:prstGeom prst="bentConnector4">
            <a:avLst>
              <a:gd name="adj1" fmla="val 267044"/>
              <a:gd name="adj2" fmla="val 106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2112400" y="4141119"/>
            <a:ext cx="463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instr</a:t>
            </a:r>
            <a:endParaRPr lang="zh-CN" altLang="en-US" sz="1200" dirty="0"/>
          </a:p>
        </p:txBody>
      </p:sp>
      <p:cxnSp>
        <p:nvCxnSpPr>
          <p:cNvPr id="58" name="肘形连接符 57"/>
          <p:cNvCxnSpPr>
            <a:stCxn id="33" idx="3"/>
            <a:endCxn id="57" idx="1"/>
          </p:cNvCxnSpPr>
          <p:nvPr/>
        </p:nvCxnSpPr>
        <p:spPr>
          <a:xfrm flipH="1" flipV="1">
            <a:off x="2112402" y="4268077"/>
            <a:ext cx="3953095" cy="512135"/>
          </a:xfrm>
          <a:prstGeom prst="bentConnector5">
            <a:avLst>
              <a:gd name="adj1" fmla="val -7739"/>
              <a:gd name="adj2" fmla="val -202066"/>
              <a:gd name="adj3" fmla="val 10433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036996" y="4516285"/>
            <a:ext cx="46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Instr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2003190" y="1816477"/>
            <a:ext cx="660741" cy="3473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ALU</a:t>
            </a:r>
            <a:endParaRPr lang="en-US" altLang="zh-CN" sz="1050" dirty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译码器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941835" y="1816476"/>
            <a:ext cx="979802" cy="3473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主译码器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27"/>
          <p:cNvCxnSpPr>
            <a:stCxn id="61" idx="3"/>
            <a:endCxn id="90" idx="0"/>
          </p:cNvCxnSpPr>
          <p:nvPr/>
        </p:nvCxnSpPr>
        <p:spPr>
          <a:xfrm>
            <a:off x="3921638" y="1990168"/>
            <a:ext cx="1980629" cy="133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116383" y="3281642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CLK100MHZ</a:t>
            </a:r>
            <a:endParaRPr lang="zh-CN" altLang="en-US" sz="900" dirty="0"/>
          </a:p>
        </p:txBody>
      </p:sp>
      <p:cxnSp>
        <p:nvCxnSpPr>
          <p:cNvPr id="64" name="直接连接符 63"/>
          <p:cNvCxnSpPr>
            <a:stCxn id="63" idx="3"/>
          </p:cNvCxnSpPr>
          <p:nvPr/>
        </p:nvCxnSpPr>
        <p:spPr>
          <a:xfrm flipV="1">
            <a:off x="1825953" y="3383748"/>
            <a:ext cx="284999" cy="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156364" y="3499703"/>
            <a:ext cx="50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reset</a:t>
            </a:r>
            <a:endParaRPr lang="zh-CN" altLang="en-US" sz="1200" dirty="0"/>
          </a:p>
        </p:txBody>
      </p:sp>
      <p:cxnSp>
        <p:nvCxnSpPr>
          <p:cNvPr id="66" name="直接连接符 65"/>
          <p:cNvCxnSpPr>
            <a:stCxn id="65" idx="3"/>
            <a:endCxn id="52" idx="1"/>
          </p:cNvCxnSpPr>
          <p:nvPr/>
        </p:nvCxnSpPr>
        <p:spPr>
          <a:xfrm flipV="1">
            <a:off x="1657143" y="3638094"/>
            <a:ext cx="476035" cy="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727311" y="465055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pc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4341094" y="1731009"/>
            <a:ext cx="53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Write</a:t>
            </a:r>
            <a:endParaRPr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6001990" y="3177204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ReadData1</a:t>
            </a:r>
            <a:endParaRPr lang="zh-CN" altLang="en-US" sz="1050" dirty="0"/>
          </a:p>
        </p:txBody>
      </p:sp>
      <p:sp>
        <p:nvSpPr>
          <p:cNvPr id="70" name="矩形 69"/>
          <p:cNvSpPr/>
          <p:nvPr/>
        </p:nvSpPr>
        <p:spPr>
          <a:xfrm>
            <a:off x="9130581" y="2312184"/>
            <a:ext cx="804259" cy="1442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</a:rPr>
              <a:t>段数码管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102547" y="283140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digit</a:t>
            </a:r>
            <a:endParaRPr lang="zh-CN" altLang="en-US" sz="1200" dirty="0"/>
          </a:p>
        </p:txBody>
      </p:sp>
      <p:cxnSp>
        <p:nvCxnSpPr>
          <p:cNvPr id="72" name="直接箭头连接符 71"/>
          <p:cNvCxnSpPr>
            <a:stCxn id="82" idx="3"/>
          </p:cNvCxnSpPr>
          <p:nvPr/>
        </p:nvCxnSpPr>
        <p:spPr>
          <a:xfrm flipV="1">
            <a:off x="8260415" y="2970472"/>
            <a:ext cx="870166" cy="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814137" y="2614151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(12)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13087" y="3962595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ReadData2</a:t>
            </a:r>
            <a:endParaRPr lang="zh-CN" altLang="en-US" sz="1050" dirty="0"/>
          </a:p>
        </p:txBody>
      </p:sp>
      <p:cxnSp>
        <p:nvCxnSpPr>
          <p:cNvPr id="75" name="肘形连接符 74"/>
          <p:cNvCxnSpPr>
            <a:stCxn id="83" idx="3"/>
            <a:endCxn id="80" idx="0"/>
          </p:cNvCxnSpPr>
          <p:nvPr/>
        </p:nvCxnSpPr>
        <p:spPr>
          <a:xfrm flipH="1">
            <a:off x="6568174" y="3196911"/>
            <a:ext cx="1695143" cy="920249"/>
          </a:xfrm>
          <a:prstGeom prst="bentConnector4">
            <a:avLst>
              <a:gd name="adj1" fmla="val -10114"/>
              <a:gd name="adj2" fmla="val 786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3" idx="3"/>
            <a:endCxn id="79" idx="0"/>
          </p:cNvCxnSpPr>
          <p:nvPr/>
        </p:nvCxnSpPr>
        <p:spPr>
          <a:xfrm>
            <a:off x="6070698" y="3374783"/>
            <a:ext cx="356282" cy="74138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6323472" y="4116177"/>
            <a:ext cx="394789" cy="254904"/>
            <a:chOff x="9918771" y="5379395"/>
            <a:chExt cx="526385" cy="339872"/>
          </a:xfrm>
        </p:grpSpPr>
        <p:sp>
          <p:nvSpPr>
            <p:cNvPr id="78" name="梯形 77"/>
            <p:cNvSpPr/>
            <p:nvPr/>
          </p:nvSpPr>
          <p:spPr>
            <a:xfrm flipV="1">
              <a:off x="9918771" y="5396285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918771" y="5379395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107028" y="5380712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1</a:t>
              </a:r>
              <a:endParaRPr lang="zh-CN" altLang="en-US" sz="1050" dirty="0"/>
            </a:p>
          </p:txBody>
        </p:sp>
      </p:grpSp>
      <p:sp>
        <p:nvSpPr>
          <p:cNvPr id="81" name="矩形 80"/>
          <p:cNvSpPr/>
          <p:nvPr/>
        </p:nvSpPr>
        <p:spPr>
          <a:xfrm>
            <a:off x="7071959" y="1812009"/>
            <a:ext cx="1178944" cy="1963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I/O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接口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952397" y="2858495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led</a:t>
            </a:r>
            <a:endParaRPr lang="zh-CN" altLang="en-US" sz="1050" dirty="0"/>
          </a:p>
        </p:txBody>
      </p:sp>
      <p:sp>
        <p:nvSpPr>
          <p:cNvPr id="83" name="文本框 82"/>
          <p:cNvSpPr txBox="1"/>
          <p:nvPr/>
        </p:nvSpPr>
        <p:spPr>
          <a:xfrm>
            <a:off x="7524124" y="3081494"/>
            <a:ext cx="787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pReadData</a:t>
            </a:r>
            <a:endParaRPr lang="zh-CN" altLang="en-US" sz="1050" dirty="0"/>
          </a:p>
        </p:txBody>
      </p:sp>
      <p:sp>
        <p:nvSpPr>
          <p:cNvPr id="84" name="文本框 83"/>
          <p:cNvSpPr txBox="1"/>
          <p:nvPr/>
        </p:nvSpPr>
        <p:spPr>
          <a:xfrm>
            <a:off x="7071349" y="1812008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55804" y="2329356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pWrite</a:t>
            </a:r>
            <a:endParaRPr lang="zh-CN" altLang="en-US" sz="1050" dirty="0"/>
          </a:p>
        </p:txBody>
      </p:sp>
      <p:sp>
        <p:nvSpPr>
          <p:cNvPr id="86" name="文本框 85"/>
          <p:cNvSpPr txBox="1"/>
          <p:nvPr/>
        </p:nvSpPr>
        <p:spPr>
          <a:xfrm>
            <a:off x="7055806" y="2785818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pWritedata</a:t>
            </a:r>
            <a:endParaRPr lang="zh-CN" altLang="en-US" sz="1050" dirty="0"/>
          </a:p>
        </p:txBody>
      </p:sp>
      <p:sp>
        <p:nvSpPr>
          <p:cNvPr id="87" name="文本框 86"/>
          <p:cNvSpPr txBox="1"/>
          <p:nvPr/>
        </p:nvSpPr>
        <p:spPr>
          <a:xfrm>
            <a:off x="7055806" y="208135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pRead</a:t>
            </a:r>
            <a:endParaRPr lang="zh-CN" altLang="en-US" sz="1050" dirty="0"/>
          </a:p>
        </p:txBody>
      </p:sp>
      <p:sp>
        <p:nvSpPr>
          <p:cNvPr id="88" name="文本框 87"/>
          <p:cNvSpPr txBox="1"/>
          <p:nvPr/>
        </p:nvSpPr>
        <p:spPr>
          <a:xfrm>
            <a:off x="7069915" y="2571901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addr</a:t>
            </a:r>
            <a:endParaRPr lang="zh-CN" altLang="en-US" sz="105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5709388" y="2111372"/>
            <a:ext cx="402009" cy="254904"/>
            <a:chOff x="6005410" y="1887311"/>
            <a:chExt cx="536012" cy="339872"/>
          </a:xfrm>
        </p:grpSpPr>
        <p:sp>
          <p:nvSpPr>
            <p:cNvPr id="90" name="梯形 89"/>
            <p:cNvSpPr/>
            <p:nvPr/>
          </p:nvSpPr>
          <p:spPr>
            <a:xfrm>
              <a:off x="6029316" y="1904201"/>
              <a:ext cx="466532" cy="257073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005410" y="1887311"/>
              <a:ext cx="33812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0</a:t>
              </a:r>
              <a:endParaRPr lang="zh-CN" altLang="en-US" sz="1050" dirty="0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223422" y="1888628"/>
              <a:ext cx="3180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  <a:endParaRPr lang="zh-CN" altLang="en-US" sz="10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93" name="直接箭头连接符 27"/>
          <p:cNvCxnSpPr>
            <a:stCxn id="91" idx="2"/>
            <a:endCxn id="45" idx="0"/>
          </p:cNvCxnSpPr>
          <p:nvPr/>
        </p:nvCxnSpPr>
        <p:spPr>
          <a:xfrm rot="5400000">
            <a:off x="5333341" y="2550205"/>
            <a:ext cx="687563" cy="271561"/>
          </a:xfrm>
          <a:prstGeom prst="bentConnector3">
            <a:avLst>
              <a:gd name="adj1" fmla="val 16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27"/>
          <p:cNvCxnSpPr>
            <a:stCxn id="92" idx="2"/>
            <a:endCxn id="85" idx="1"/>
          </p:cNvCxnSpPr>
          <p:nvPr/>
        </p:nvCxnSpPr>
        <p:spPr>
          <a:xfrm rot="16200000" flipH="1">
            <a:off x="6477342" y="1866310"/>
            <a:ext cx="93267" cy="10636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136231" y="2100423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6" name="直接箭头连接符 95"/>
          <p:cNvCxnSpPr>
            <a:stCxn id="95" idx="3"/>
            <a:endCxn id="90" idx="1"/>
          </p:cNvCxnSpPr>
          <p:nvPr/>
        </p:nvCxnSpPr>
        <p:spPr>
          <a:xfrm>
            <a:off x="5584432" y="2215839"/>
            <a:ext cx="166987" cy="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213"/>
          <p:cNvCxnSpPr>
            <a:stCxn id="54" idx="3"/>
            <a:endCxn id="86" idx="1"/>
          </p:cNvCxnSpPr>
          <p:nvPr/>
        </p:nvCxnSpPr>
        <p:spPr>
          <a:xfrm flipV="1">
            <a:off x="4025394" y="2901235"/>
            <a:ext cx="3030410" cy="765980"/>
          </a:xfrm>
          <a:prstGeom prst="bentConnector3">
            <a:avLst>
              <a:gd name="adj1" fmla="val 349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5725332" y="4130908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9" name="直接箭头连接符 98"/>
          <p:cNvCxnSpPr>
            <a:stCxn id="98" idx="3"/>
            <a:endCxn id="79" idx="1"/>
          </p:cNvCxnSpPr>
          <p:nvPr/>
        </p:nvCxnSpPr>
        <p:spPr>
          <a:xfrm flipV="1">
            <a:off x="6173533" y="4243136"/>
            <a:ext cx="149939" cy="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480756" y="2097554"/>
            <a:ext cx="448200" cy="230832"/>
          </a:xfrm>
          <a:prstGeom prst="rect">
            <a:avLst/>
          </a:prstGeom>
        </p:spPr>
        <p:txBody>
          <a:bodyPr wrap="none" rIns="0">
            <a:spAutoFit/>
          </a:bodyPr>
          <a:lstStyle/>
          <a:p>
            <a:r>
              <a:rPr lang="en-US" altLang="zh-CN" sz="900" b="1" dirty="0">
                <a:solidFill>
                  <a:schemeClr val="accent4">
                    <a:lumMod val="75000"/>
                  </a:schemeClr>
                </a:solidFill>
              </a:rPr>
              <a:t>addr[7]</a:t>
            </a:r>
            <a:endParaRPr lang="zh-CN" altLang="en-US" sz="9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6941568" y="2215719"/>
            <a:ext cx="133656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7055804" y="3182468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ButtonL</a:t>
            </a:r>
            <a:endParaRPr lang="zh-CN" altLang="en-US" sz="105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7055806" y="338791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ButtonR</a:t>
            </a:r>
            <a:endParaRPr lang="zh-CN" altLang="en-US" sz="105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7055805" y="2977018"/>
            <a:ext cx="5469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Switch</a:t>
            </a:r>
            <a:endParaRPr lang="zh-CN" altLang="en-US" sz="1050" dirty="0"/>
          </a:p>
        </p:txBody>
      </p:sp>
      <p:cxnSp>
        <p:nvCxnSpPr>
          <p:cNvPr id="105" name="直接箭头连接符 104"/>
          <p:cNvCxnSpPr>
            <a:endCxn id="104" idx="1"/>
          </p:cNvCxnSpPr>
          <p:nvPr/>
        </p:nvCxnSpPr>
        <p:spPr>
          <a:xfrm>
            <a:off x="6785804" y="3092435"/>
            <a:ext cx="270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2" idx="1"/>
          </p:cNvCxnSpPr>
          <p:nvPr/>
        </p:nvCxnSpPr>
        <p:spPr>
          <a:xfrm>
            <a:off x="6785804" y="3297886"/>
            <a:ext cx="27000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03" idx="1"/>
          </p:cNvCxnSpPr>
          <p:nvPr/>
        </p:nvCxnSpPr>
        <p:spPr>
          <a:xfrm>
            <a:off x="6801349" y="3498356"/>
            <a:ext cx="27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231"/>
          <p:cNvCxnSpPr>
            <a:stCxn id="53" idx="3"/>
            <a:endCxn id="88" idx="1"/>
          </p:cNvCxnSpPr>
          <p:nvPr/>
        </p:nvCxnSpPr>
        <p:spPr>
          <a:xfrm flipV="1">
            <a:off x="4025396" y="2687318"/>
            <a:ext cx="3044521" cy="700578"/>
          </a:xfrm>
          <a:prstGeom prst="bentConnector3">
            <a:avLst>
              <a:gd name="adj1" fmla="val 31008"/>
            </a:avLst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6389443" y="2468124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err="1">
                <a:solidFill>
                  <a:schemeClr val="accent4">
                    <a:lumMod val="75000"/>
                  </a:schemeClr>
                </a:solidFill>
              </a:rPr>
              <a:t>addr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en-US" altLang="zh-CN" sz="1050" b="1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altLang="zh-CN" sz="1050" b="1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accent4">
                    <a:lumMod val="75000"/>
                  </a:schemeClr>
                </a:solidFill>
              </a:rPr>
              <a:t>]</a:t>
            </a:r>
            <a:endParaRPr lang="zh-CN" altLang="en-US" sz="105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7913646" y="1804706"/>
            <a:ext cx="85485" cy="135960"/>
            <a:chOff x="9018015" y="5203873"/>
            <a:chExt cx="113980" cy="181280"/>
          </a:xfrm>
        </p:grpSpPr>
        <p:cxnSp>
          <p:nvCxnSpPr>
            <p:cNvPr id="111" name="直接连接符 110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5878606" y="3024185"/>
            <a:ext cx="85485" cy="135960"/>
            <a:chOff x="9018015" y="5203873"/>
            <a:chExt cx="113980" cy="181280"/>
          </a:xfrm>
        </p:grpSpPr>
        <p:cxnSp>
          <p:nvCxnSpPr>
            <p:cNvPr id="114" name="直接连接符 113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9675858" y="2293136"/>
            <a:ext cx="85485" cy="135960"/>
            <a:chOff x="9018015" y="5203873"/>
            <a:chExt cx="113980" cy="181280"/>
          </a:xfrm>
        </p:grpSpPr>
        <p:cxnSp>
          <p:nvCxnSpPr>
            <p:cNvPr id="117" name="直接连接符 116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 rot="16200000">
            <a:off x="2151077" y="3302336"/>
            <a:ext cx="85485" cy="135960"/>
            <a:chOff x="9018015" y="5203873"/>
            <a:chExt cx="113980" cy="181280"/>
          </a:xfrm>
        </p:grpSpPr>
        <p:cxnSp>
          <p:nvCxnSpPr>
            <p:cNvPr id="120" name="直接连接符 119"/>
            <p:cNvCxnSpPr/>
            <p:nvPr/>
          </p:nvCxnSpPr>
          <p:spPr>
            <a:xfrm rot="3000000" flipV="1">
              <a:off x="8928015" y="529515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18600000">
              <a:off x="9041995" y="529387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文本框 121"/>
          <p:cNvSpPr txBox="1"/>
          <p:nvPr/>
        </p:nvSpPr>
        <p:spPr>
          <a:xfrm>
            <a:off x="9115671" y="2372792"/>
            <a:ext cx="463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reset</a:t>
            </a:r>
            <a:endParaRPr lang="zh-CN" altLang="en-US" sz="105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229756" y="2726674"/>
            <a:ext cx="9557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25" dirty="0"/>
              <a:t>{</a:t>
            </a:r>
            <a:r>
              <a:rPr lang="en-US" altLang="zh-CN" sz="825" dirty="0">
                <a:solidFill>
                  <a:srgbClr val="FF0000"/>
                </a:solidFill>
              </a:rPr>
              <a:t>Switch</a:t>
            </a:r>
            <a:r>
              <a:rPr lang="en-US" altLang="zh-CN" sz="825" dirty="0"/>
              <a:t>,0000, led}</a:t>
            </a:r>
            <a:endParaRPr lang="zh-CN" altLang="en-US" sz="825" dirty="0"/>
          </a:p>
        </p:txBody>
      </p:sp>
      <p:sp>
        <p:nvSpPr>
          <p:cNvPr id="124" name="文本框 123"/>
          <p:cNvSpPr txBox="1"/>
          <p:nvPr/>
        </p:nvSpPr>
        <p:spPr>
          <a:xfrm>
            <a:off x="9673899" y="2802734"/>
            <a:ext cx="284706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AN</a:t>
            </a:r>
            <a:endParaRPr lang="zh-CN" altLang="en-US" sz="105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9679203" y="3035560"/>
            <a:ext cx="271882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DP</a:t>
            </a:r>
            <a:endParaRPr lang="zh-CN" altLang="en-US" sz="105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9597823" y="3279872"/>
            <a:ext cx="352033" cy="253916"/>
          </a:xfrm>
          <a:prstGeom prst="rect">
            <a:avLst/>
          </a:prstGeom>
          <a:noFill/>
        </p:spPr>
        <p:txBody>
          <a:bodyPr wrap="none" rIns="27000" rtlCol="0">
            <a:spAutoFit/>
          </a:bodyPr>
          <a:lstStyle/>
          <a:p>
            <a:r>
              <a:rPr lang="en-US" altLang="zh-CN" sz="1050" dirty="0"/>
              <a:t>A2G</a:t>
            </a:r>
            <a:endParaRPr lang="zh-CN" altLang="en-US" sz="1050" dirty="0"/>
          </a:p>
        </p:txBody>
      </p:sp>
      <p:cxnSp>
        <p:nvCxnSpPr>
          <p:cNvPr id="127" name="直接箭头连接符 126"/>
          <p:cNvCxnSpPr>
            <a:stCxn id="124" idx="3"/>
          </p:cNvCxnSpPr>
          <p:nvPr/>
        </p:nvCxnSpPr>
        <p:spPr>
          <a:xfrm>
            <a:off x="9935121" y="2918150"/>
            <a:ext cx="3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25" idx="3"/>
          </p:cNvCxnSpPr>
          <p:nvPr/>
        </p:nvCxnSpPr>
        <p:spPr>
          <a:xfrm flipV="1">
            <a:off x="9928402" y="3148206"/>
            <a:ext cx="324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26" idx="3"/>
          </p:cNvCxnSpPr>
          <p:nvPr/>
        </p:nvCxnSpPr>
        <p:spPr>
          <a:xfrm flipV="1">
            <a:off x="9926370" y="3384376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84" idx="1"/>
          </p:cNvCxnSpPr>
          <p:nvPr/>
        </p:nvCxnSpPr>
        <p:spPr>
          <a:xfrm flipV="1">
            <a:off x="6785805" y="1927424"/>
            <a:ext cx="285545" cy="34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22" idx="1"/>
          </p:cNvCxnSpPr>
          <p:nvPr/>
        </p:nvCxnSpPr>
        <p:spPr>
          <a:xfrm>
            <a:off x="8928425" y="2488209"/>
            <a:ext cx="187246" cy="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549870" y="1490790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! CLK100MHZ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3" name="直接连接符 284"/>
          <p:cNvCxnSpPr/>
          <p:nvPr/>
        </p:nvCxnSpPr>
        <p:spPr>
          <a:xfrm>
            <a:off x="7952397" y="1675852"/>
            <a:ext cx="0" cy="13127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V="1">
            <a:off x="9717954" y="2119476"/>
            <a:ext cx="0" cy="189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9253988" y="189890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! CLK100MHZ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 rot="5400000">
            <a:off x="6295156" y="4949742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readData</a:t>
            </a:r>
            <a:endParaRPr lang="zh-CN" altLang="en-US" sz="12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4244004" y="3099538"/>
            <a:ext cx="785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</a:rPr>
              <a:t>dataAdr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7908704" y="1720239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9677314" y="2214888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8291581" y="2630952"/>
            <a:ext cx="3349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</a:rPr>
              <a:t>(16)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5332" y="268325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11:0</a:t>
            </a:r>
            <a:endParaRPr lang="zh-CN" altLang="en-US" dirty="0"/>
          </a:p>
        </p:txBody>
      </p:sp>
      <p:sp>
        <p:nvSpPr>
          <p:cNvPr id="142" name="文本框 141"/>
          <p:cNvSpPr txBox="1"/>
          <p:nvPr/>
        </p:nvSpPr>
        <p:spPr>
          <a:xfrm>
            <a:off x="4437313" y="2943805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2"/>
                </a:solidFill>
              </a:rPr>
              <a:t>[7:0]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085030" y="4346189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[25:0]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33868" y="574977"/>
            <a:ext cx="3187678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旧方案</a:t>
            </a:r>
            <a:endParaRPr lang="zh-CN" altLang="en-US" b="1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218" y="4471780"/>
            <a:ext cx="4067773" cy="2386545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007284" y="6356350"/>
            <a:ext cx="1908314" cy="365125"/>
          </a:xfrm>
        </p:spPr>
        <p:txBody>
          <a:bodyPr/>
          <a:lstStyle/>
          <a:p>
            <a:fld id="{A229350A-B200-4809-8D5F-29D22C46D9FD}" type="slidenum">
              <a:rPr lang="zh-CN" altLang="en-US" sz="1400" b="1" smtClean="0"/>
            </a:fld>
            <a:r>
              <a:rPr lang="zh-CN" altLang="en-US" dirty="0"/>
              <a:t> </a:t>
            </a:r>
            <a:r>
              <a:rPr lang="en-US" altLang="zh-CN" dirty="0"/>
              <a:t>/ 20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WYwOTg3YjQxOTdhODk4ZDM4MDBmODZhMDBkMGM2NGMifQ==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3202</Words>
  <Application>WPS 演示</Application>
  <PresentationFormat>宽屏</PresentationFormat>
  <Paragraphs>820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幼圆</vt:lpstr>
      <vt:lpstr>Times New Roman</vt:lpstr>
      <vt:lpstr>黑体</vt:lpstr>
      <vt:lpstr>楷体</vt:lpstr>
      <vt:lpstr>Calibri</vt:lpstr>
      <vt:lpstr>Arial Unicode MS</vt:lpstr>
      <vt:lpstr>等线 Light</vt:lpstr>
      <vt:lpstr>Calibri Light</vt:lpstr>
      <vt:lpstr>等线</vt:lpstr>
      <vt:lpstr>Office 主题</vt:lpstr>
      <vt:lpstr>计算机组成和体系结构实验</vt:lpstr>
      <vt:lpstr>外围设备</vt:lpstr>
      <vt:lpstr>接口技术</vt:lpstr>
      <vt:lpstr>I/O接口结构</vt:lpstr>
      <vt:lpstr>存储器映像 I/O 寻址方式</vt:lpstr>
      <vt:lpstr>存储器映像I/O寻址  具体方案</vt:lpstr>
      <vt:lpstr>NEXYS4 DDR</vt:lpstr>
      <vt:lpstr>CPU查询方式I/O输入输出</vt:lpstr>
      <vt:lpstr>增加I/O接口的MIPS单周期处理器</vt:lpstr>
      <vt:lpstr>代码整体结构</vt:lpstr>
      <vt:lpstr>          I/O接口</vt:lpstr>
      <vt:lpstr>增加I/O接口的MIPS单周期处理器</vt:lpstr>
      <vt:lpstr>代码整体结构</vt:lpstr>
      <vt:lpstr>I/O接口</vt:lpstr>
      <vt:lpstr>增加 andi、ori、bne 指令</vt:lpstr>
      <vt:lpstr>主译码器真值表</vt:lpstr>
      <vt:lpstr>测试汇编指令 + 仿真代码</vt:lpstr>
      <vt:lpstr>效果图</vt:lpstr>
      <vt:lpstr>增加I/O接口的MIPS多周期处理器</vt:lpstr>
      <vt:lpstr>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计算机体系结构 Computer Architecture</dc:title>
  <dc:creator>Sam</dc:creator>
  <cp:lastModifiedBy>路边捡星星</cp:lastModifiedBy>
  <cp:revision>456</cp:revision>
  <dcterms:created xsi:type="dcterms:W3CDTF">2017-01-28T01:03:00Z</dcterms:created>
  <dcterms:modified xsi:type="dcterms:W3CDTF">2024-04-28T07:27:41Z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6A2EA0841F2542EAA443F216F0F2F997_12</vt:lpwstr>
  </property>
  <property fmtid="{D5CDD505-2E9C-101B-9397-08002B2CF9AE}" pid="3" name="KSOProductBuildVer">
    <vt:lpwstr>2052-12.1.0.16729</vt:lpwstr>
  </property>
</Properties>
</file>